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4" r:id="rId4"/>
    <p:sldId id="285" r:id="rId5"/>
    <p:sldId id="266" r:id="rId6"/>
    <p:sldId id="275" r:id="rId7"/>
    <p:sldId id="287" r:id="rId8"/>
    <p:sldId id="288" r:id="rId9"/>
    <p:sldId id="289" r:id="rId10"/>
    <p:sldId id="290" r:id="rId11"/>
    <p:sldId id="291" r:id="rId12"/>
    <p:sldId id="261" r:id="rId13"/>
    <p:sldId id="292" r:id="rId14"/>
    <p:sldId id="276" r:id="rId15"/>
    <p:sldId id="293" r:id="rId16"/>
    <p:sldId id="294" r:id="rId17"/>
    <p:sldId id="295" r:id="rId18"/>
    <p:sldId id="273" r:id="rId19"/>
    <p:sldId id="296" r:id="rId20"/>
    <p:sldId id="297" r:id="rId21"/>
    <p:sldId id="269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  <p:embeddedFont>
      <p:font typeface="Poppins Bold" panose="00000800000000000000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1C23"/>
    <a:srgbClr val="0048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5261" autoAdjust="0"/>
  </p:normalViewPr>
  <p:slideViewPr>
    <p:cSldViewPr>
      <p:cViewPr>
        <p:scale>
          <a:sx n="33" d="100"/>
          <a:sy n="33" d="100"/>
        </p:scale>
        <p:origin x="2856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F8661-B1AE-4195-B922-7C55FFE337E8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59B76-BE40-4953-A9DB-B7117C796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5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59B76-BE40-4953-A9DB-B7117C7960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28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59B76-BE40-4953-A9DB-B7117C7960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59B76-BE40-4953-A9DB-B7117C7960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49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59B76-BE40-4953-A9DB-B7117C7960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44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59B76-BE40-4953-A9DB-B7117C7960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36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59B76-BE40-4953-A9DB-B7117C7960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13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59B76-BE40-4953-A9DB-B7117C7960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4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59B76-BE40-4953-A9DB-B7117C7960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7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59B76-BE40-4953-A9DB-B7117C7960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36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59B76-BE40-4953-A9DB-B7117C7960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09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59B76-BE40-4953-A9DB-B7117C7960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59B76-BE40-4953-A9DB-B7117C7960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3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59B76-BE40-4953-A9DB-B7117C7960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9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59B76-BE40-4953-A9DB-B7117C7960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7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59B76-BE40-4953-A9DB-B7117C7960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0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73239">
            <a:off x="9330726" y="-4993411"/>
            <a:ext cx="10345798" cy="16351799"/>
            <a:chOff x="0" y="0"/>
            <a:chExt cx="2724819" cy="43066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4819" cy="4306647"/>
            </a:xfrm>
            <a:custGeom>
              <a:avLst/>
              <a:gdLst/>
              <a:ahLst/>
              <a:cxnLst/>
              <a:rect l="l" t="t" r="r" b="b"/>
              <a:pathLst>
                <a:path w="2724819" h="4306647">
                  <a:moveTo>
                    <a:pt x="0" y="0"/>
                  </a:moveTo>
                  <a:lnTo>
                    <a:pt x="2724819" y="0"/>
                  </a:lnTo>
                  <a:lnTo>
                    <a:pt x="2724819" y="4306647"/>
                  </a:lnTo>
                  <a:lnTo>
                    <a:pt x="0" y="4306647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24819" cy="4363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199574" y="9776907"/>
            <a:ext cx="8602029" cy="3795548"/>
            <a:chOff x="0" y="0"/>
            <a:chExt cx="484354" cy="2137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4354" cy="213716"/>
            </a:xfrm>
            <a:custGeom>
              <a:avLst/>
              <a:gdLst/>
              <a:ahLst/>
              <a:cxnLst/>
              <a:rect l="l" t="t" r="r" b="b"/>
              <a:pathLst>
                <a:path w="484354" h="213716">
                  <a:moveTo>
                    <a:pt x="203200" y="0"/>
                  </a:moveTo>
                  <a:lnTo>
                    <a:pt x="484354" y="0"/>
                  </a:lnTo>
                  <a:lnTo>
                    <a:pt x="281154" y="213716"/>
                  </a:lnTo>
                  <a:lnTo>
                    <a:pt x="0" y="21371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281154" cy="270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2904" y="9776907"/>
            <a:ext cx="22480983" cy="3795548"/>
            <a:chOff x="0" y="0"/>
            <a:chExt cx="1265835" cy="2137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65835" cy="213716"/>
            </a:xfrm>
            <a:custGeom>
              <a:avLst/>
              <a:gdLst/>
              <a:ahLst/>
              <a:cxnLst/>
              <a:rect l="l" t="t" r="r" b="b"/>
              <a:pathLst>
                <a:path w="1265835" h="213716">
                  <a:moveTo>
                    <a:pt x="203200" y="0"/>
                  </a:moveTo>
                  <a:lnTo>
                    <a:pt x="1265835" y="0"/>
                  </a:lnTo>
                  <a:lnTo>
                    <a:pt x="1062635" y="213716"/>
                  </a:lnTo>
                  <a:lnTo>
                    <a:pt x="0" y="21371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57150"/>
              <a:ext cx="1062635" cy="270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629417">
            <a:off x="16738573" y="-2145872"/>
            <a:ext cx="5365712" cy="18535640"/>
            <a:chOff x="0" y="0"/>
            <a:chExt cx="1413192" cy="48818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13192" cy="4881815"/>
            </a:xfrm>
            <a:custGeom>
              <a:avLst/>
              <a:gdLst/>
              <a:ahLst/>
              <a:cxnLst/>
              <a:rect l="l" t="t" r="r" b="b"/>
              <a:pathLst>
                <a:path w="1413192" h="4881815">
                  <a:moveTo>
                    <a:pt x="0" y="0"/>
                  </a:moveTo>
                  <a:lnTo>
                    <a:pt x="1413192" y="0"/>
                  </a:lnTo>
                  <a:lnTo>
                    <a:pt x="1413192" y="4881815"/>
                  </a:lnTo>
                  <a:lnTo>
                    <a:pt x="0" y="4881815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413192" cy="493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699" y="3820661"/>
            <a:ext cx="8389949" cy="2746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5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The Introvert's Edge </a:t>
            </a:r>
          </a:p>
          <a:p>
            <a:pPr algn="l">
              <a:lnSpc>
                <a:spcPts val="7320"/>
              </a:lnSpc>
            </a:pPr>
            <a:r>
              <a:rPr lang="en-US" sz="4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How the Quiet and Shy </a:t>
            </a:r>
          </a:p>
          <a:p>
            <a:pPr algn="l">
              <a:lnSpc>
                <a:spcPts val="7320"/>
              </a:lnSpc>
            </a:pPr>
            <a:r>
              <a:rPr lang="en-US" sz="4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Can Outsell Anyone</a:t>
            </a:r>
          </a:p>
        </p:txBody>
      </p:sp>
      <p:grpSp>
        <p:nvGrpSpPr>
          <p:cNvPr id="17" name="Group 17"/>
          <p:cNvGrpSpPr/>
          <p:nvPr/>
        </p:nvGrpSpPr>
        <p:grpSpPr>
          <a:xfrm rot="2629417">
            <a:off x="13449745" y="158683"/>
            <a:ext cx="1353773" cy="14599080"/>
            <a:chOff x="0" y="0"/>
            <a:chExt cx="356549" cy="38450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6549" cy="3845025"/>
            </a:xfrm>
            <a:custGeom>
              <a:avLst/>
              <a:gdLst/>
              <a:ahLst/>
              <a:cxnLst/>
              <a:rect l="l" t="t" r="r" b="b"/>
              <a:pathLst>
                <a:path w="356549" h="3845025">
                  <a:moveTo>
                    <a:pt x="0" y="0"/>
                  </a:moveTo>
                  <a:lnTo>
                    <a:pt x="356549" y="0"/>
                  </a:lnTo>
                  <a:lnTo>
                    <a:pt x="356549" y="3845025"/>
                  </a:lnTo>
                  <a:lnTo>
                    <a:pt x="0" y="3845025"/>
                  </a:lnTo>
                  <a:close/>
                </a:path>
              </a:pathLst>
            </a:custGeom>
            <a:solidFill>
              <a:srgbClr val="DD1C23">
                <a:alpha val="82745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356549" cy="3902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7179605">
            <a:off x="5223039" y="-3051"/>
            <a:ext cx="5313680" cy="1173100"/>
            <a:chOff x="0" y="0"/>
            <a:chExt cx="1576557" cy="3480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76558" cy="348056"/>
            </a:xfrm>
            <a:custGeom>
              <a:avLst/>
              <a:gdLst/>
              <a:ahLst/>
              <a:cxnLst/>
              <a:rect l="l" t="t" r="r" b="b"/>
              <a:pathLst>
                <a:path w="1576558" h="348056">
                  <a:moveTo>
                    <a:pt x="203200" y="0"/>
                  </a:moveTo>
                  <a:lnTo>
                    <a:pt x="1576558" y="0"/>
                  </a:lnTo>
                  <a:lnTo>
                    <a:pt x="1373358" y="348056"/>
                  </a:lnTo>
                  <a:lnTo>
                    <a:pt x="0" y="34805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57150"/>
              <a:ext cx="1373357" cy="40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5" name="Picture 24" descr="A book cover with red text&#10;&#10;Description automatically generated">
            <a:extLst>
              <a:ext uri="{FF2B5EF4-FFF2-40B4-BE49-F238E27FC236}">
                <a16:creationId xmlns:a16="http://schemas.microsoft.com/office/drawing/2014/main" id="{5CB1E7C6-7DDE-C4A7-B125-916E846E4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938" y="1351093"/>
            <a:ext cx="5359114" cy="80467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4570" y="9809913"/>
            <a:ext cx="15937149" cy="767121"/>
            <a:chOff x="0" y="0"/>
            <a:chExt cx="7382897" cy="355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470507" y="9473808"/>
            <a:ext cx="8272272" cy="1103227"/>
            <a:chOff x="0" y="0"/>
            <a:chExt cx="2664649" cy="3553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547046" y="741572"/>
            <a:ext cx="11193907" cy="1360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5400" b="1" spc="-13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Step Three:  Ask Probing Questions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2F149A-A6EC-7BFA-3EC6-EB6DD450E5AB}"/>
              </a:ext>
            </a:extLst>
          </p:cNvPr>
          <p:cNvSpPr txBox="1"/>
          <p:nvPr/>
        </p:nvSpPr>
        <p:spPr>
          <a:xfrm>
            <a:off x="2603849" y="3622951"/>
            <a:ext cx="702126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9125" indent="-619125">
              <a:spcAft>
                <a:spcPts val="4200"/>
              </a:spcAft>
              <a:buFont typeface="Wingdings" panose="05000000000000000000" pitchFamily="2" charset="2"/>
              <a:buChar char="ü"/>
            </a:pPr>
            <a:r>
              <a:rPr lang="en-US" sz="4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Map out Topics</a:t>
            </a:r>
          </a:p>
          <a:p>
            <a:pPr marL="619125" indent="-619125">
              <a:spcAft>
                <a:spcPts val="4200"/>
              </a:spcAft>
              <a:buFont typeface="Wingdings" panose="05000000000000000000" pitchFamily="2" charset="2"/>
              <a:buChar char="ü"/>
            </a:pPr>
            <a:r>
              <a:rPr lang="en-US" sz="4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Identify When Price Will Be Discussed</a:t>
            </a:r>
          </a:p>
        </p:txBody>
      </p:sp>
      <p:pic>
        <p:nvPicPr>
          <p:cNvPr id="12" name="Graphic 11" descr="Doctor female with solid fill">
            <a:extLst>
              <a:ext uri="{FF2B5EF4-FFF2-40B4-BE49-F238E27FC236}">
                <a16:creationId xmlns:a16="http://schemas.microsoft.com/office/drawing/2014/main" id="{4F5F7821-E24A-C8AE-656A-C0DAC3A87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1000" y="2412097"/>
            <a:ext cx="4846320" cy="4846320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BE9F9D90-9230-AD23-7235-DD95813EA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163948"/>
              </p:ext>
            </p:extLst>
          </p:nvPr>
        </p:nvGraphicFramePr>
        <p:xfrm>
          <a:off x="990600" y="2805042"/>
          <a:ext cx="10058400" cy="596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5501004"/>
                    </a:ext>
                  </a:extLst>
                </a:gridCol>
              </a:tblGrid>
              <a:tr h="1119258">
                <a:tc>
                  <a:txBody>
                    <a:bodyPr/>
                    <a:lstStyle/>
                    <a:p>
                      <a:r>
                        <a:rPr lang="en-US" sz="4200" kern="12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Remember:</a:t>
                      </a:r>
                      <a:endParaRPr lang="en-US" dirty="0"/>
                    </a:p>
                  </a:txBody>
                  <a:tcPr marL="1828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266592"/>
                  </a:ext>
                </a:extLst>
              </a:tr>
              <a:tr h="1628892">
                <a:tc>
                  <a:txBody>
                    <a:bodyPr/>
                    <a:lstStyle/>
                    <a:p>
                      <a:endParaRPr lang="en-US" sz="1600" kern="1200" dirty="0">
                        <a:solidFill>
                          <a:srgbClr val="000000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  <a:p>
                      <a:pPr marL="742950" marR="0" lvl="0" indent="-742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4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4200" kern="120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Find the pattern in the questions: 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What do they want (internal)                             What are they currently doing about it                                          Who says it’s a problem</a:t>
                      </a:r>
                    </a:p>
                    <a:p>
                      <a:pPr marL="742950" indent="-7429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400"/>
                        </a:spcAft>
                        <a:buFont typeface="+mj-lt"/>
                        <a:buAutoNum type="arabicPeriod"/>
                      </a:pPr>
                      <a:r>
                        <a:rPr lang="en-US" sz="4200" kern="120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Avoid too much information/options too quickly</a:t>
                      </a:r>
                      <a:endParaRPr lang="en-US" sz="4000" kern="1200" dirty="0">
                        <a:solidFill>
                          <a:srgbClr val="000000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  <a:p>
                      <a:pPr marL="0" indent="0">
                        <a:spcAft>
                          <a:spcPts val="5400"/>
                        </a:spcAft>
                        <a:buFont typeface="+mj-lt"/>
                        <a:buNone/>
                      </a:pPr>
                      <a:endParaRPr lang="en-US" sz="3600" kern="1200" dirty="0">
                        <a:solidFill>
                          <a:srgbClr val="000000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marL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79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11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4570" y="9809913"/>
            <a:ext cx="15937149" cy="767121"/>
            <a:chOff x="0" y="0"/>
            <a:chExt cx="7382897" cy="355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776628">
            <a:off x="-4144199" y="-5908224"/>
            <a:ext cx="10345798" cy="16351799"/>
            <a:chOff x="0" y="0"/>
            <a:chExt cx="2724819" cy="43066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4819" cy="4306647"/>
            </a:xfrm>
            <a:custGeom>
              <a:avLst/>
              <a:gdLst/>
              <a:ahLst/>
              <a:cxnLst/>
              <a:rect l="l" t="t" r="r" b="b"/>
              <a:pathLst>
                <a:path w="2724819" h="4306647">
                  <a:moveTo>
                    <a:pt x="0" y="0"/>
                  </a:moveTo>
                  <a:lnTo>
                    <a:pt x="2724819" y="0"/>
                  </a:lnTo>
                  <a:lnTo>
                    <a:pt x="2724819" y="4306647"/>
                  </a:lnTo>
                  <a:lnTo>
                    <a:pt x="0" y="4306647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724819" cy="4363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688468">
            <a:off x="-4485243" y="-6216155"/>
            <a:ext cx="8214769" cy="20939512"/>
            <a:chOff x="0" y="0"/>
            <a:chExt cx="2163560" cy="5514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3560" cy="5514933"/>
            </a:xfrm>
            <a:custGeom>
              <a:avLst/>
              <a:gdLst/>
              <a:ahLst/>
              <a:cxnLst/>
              <a:rect l="l" t="t" r="r" b="b"/>
              <a:pathLst>
                <a:path w="2163560" h="5514933">
                  <a:moveTo>
                    <a:pt x="0" y="0"/>
                  </a:moveTo>
                  <a:lnTo>
                    <a:pt x="2163560" y="0"/>
                  </a:lnTo>
                  <a:lnTo>
                    <a:pt x="2163560" y="5514933"/>
                  </a:lnTo>
                  <a:lnTo>
                    <a:pt x="0" y="5514933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163560" cy="5572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3612693">
            <a:off x="5942557" y="-181553"/>
            <a:ext cx="3585645" cy="1193614"/>
            <a:chOff x="0" y="0"/>
            <a:chExt cx="1072680" cy="3570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2680" cy="357081"/>
            </a:xfrm>
            <a:custGeom>
              <a:avLst/>
              <a:gdLst/>
              <a:ahLst/>
              <a:cxnLst/>
              <a:rect l="l" t="t" r="r" b="b"/>
              <a:pathLst>
                <a:path w="1072680" h="357081">
                  <a:moveTo>
                    <a:pt x="869480" y="0"/>
                  </a:moveTo>
                  <a:lnTo>
                    <a:pt x="0" y="0"/>
                  </a:lnTo>
                  <a:lnTo>
                    <a:pt x="203200" y="357081"/>
                  </a:lnTo>
                  <a:lnTo>
                    <a:pt x="1072680" y="357081"/>
                  </a:lnTo>
                  <a:lnTo>
                    <a:pt x="86948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869480" cy="4142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100760" y="1462120"/>
            <a:ext cx="11727533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8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Step Four:</a:t>
            </a:r>
          </a:p>
          <a:p>
            <a:pPr algn="r"/>
            <a:r>
              <a:rPr lang="en-US" sz="8000" b="1" u="sng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Qualify the Prospect</a:t>
            </a:r>
          </a:p>
          <a:p>
            <a:pPr algn="r"/>
            <a:endParaRPr lang="en-US" sz="6000" b="1" spc="-134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4470507" y="9473808"/>
            <a:ext cx="8272272" cy="1103227"/>
            <a:chOff x="0" y="0"/>
            <a:chExt cx="2664649" cy="3553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2511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2470328" y="3656257"/>
            <a:ext cx="4306512" cy="364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5"/>
              </a:lnSpc>
            </a:pPr>
            <a:r>
              <a:rPr lang="en-US" sz="3200" b="1" spc="-69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Clear</a:t>
            </a:r>
            <a:endParaRPr lang="en-US" sz="2800" b="1" spc="-69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4393040" y="10010775"/>
            <a:ext cx="15937149" cy="767121"/>
            <a:chOff x="0" y="0"/>
            <a:chExt cx="7382897" cy="35536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-3686454" y="9735387"/>
            <a:ext cx="8272272" cy="1103227"/>
            <a:chOff x="0" y="0"/>
            <a:chExt cx="2664649" cy="35536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5" name="Group 5">
            <a:extLst>
              <a:ext uri="{FF2B5EF4-FFF2-40B4-BE49-F238E27FC236}">
                <a16:creationId xmlns:a16="http://schemas.microsoft.com/office/drawing/2014/main" id="{27CD97FD-7F22-EE68-CBBA-9B818881992B}"/>
              </a:ext>
            </a:extLst>
          </p:cNvPr>
          <p:cNvGrpSpPr/>
          <p:nvPr/>
        </p:nvGrpSpPr>
        <p:grpSpPr>
          <a:xfrm>
            <a:off x="8841659" y="4060369"/>
            <a:ext cx="7472613" cy="1943197"/>
            <a:chOff x="0" y="0"/>
            <a:chExt cx="2215252" cy="576060"/>
          </a:xfrm>
        </p:grpSpPr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BE27C8BF-0762-92EB-163E-46BB74C990A4}"/>
                </a:ext>
              </a:extLst>
            </p:cNvPr>
            <p:cNvSpPr/>
            <p:nvPr/>
          </p:nvSpPr>
          <p:spPr>
            <a:xfrm>
              <a:off x="0" y="0"/>
              <a:ext cx="2215252" cy="576060"/>
            </a:xfrm>
            <a:custGeom>
              <a:avLst/>
              <a:gdLst/>
              <a:ahLst/>
              <a:cxnLst/>
              <a:rect l="l" t="t" r="r" b="b"/>
              <a:pathLst>
                <a:path w="2215252" h="576060">
                  <a:moveTo>
                    <a:pt x="0" y="0"/>
                  </a:moveTo>
                  <a:lnTo>
                    <a:pt x="2215252" y="0"/>
                  </a:lnTo>
                  <a:lnTo>
                    <a:pt x="2215252" y="576060"/>
                  </a:lnTo>
                  <a:lnTo>
                    <a:pt x="0" y="57606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97" name="TextBox 7">
              <a:extLst>
                <a:ext uri="{FF2B5EF4-FFF2-40B4-BE49-F238E27FC236}">
                  <a16:creationId xmlns:a16="http://schemas.microsoft.com/office/drawing/2014/main" id="{7B4C7E1E-069A-950A-582F-76095734CB9D}"/>
                </a:ext>
              </a:extLst>
            </p:cNvPr>
            <p:cNvSpPr txBox="1"/>
            <p:nvPr/>
          </p:nvSpPr>
          <p:spPr>
            <a:xfrm>
              <a:off x="0" y="-57150"/>
              <a:ext cx="2215252" cy="633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2" name="TextBox 33">
            <a:extLst>
              <a:ext uri="{FF2B5EF4-FFF2-40B4-BE49-F238E27FC236}">
                <a16:creationId xmlns:a16="http://schemas.microsoft.com/office/drawing/2014/main" id="{9829C265-8BD6-0961-20FB-1C35E68C862D}"/>
              </a:ext>
            </a:extLst>
          </p:cNvPr>
          <p:cNvSpPr txBox="1"/>
          <p:nvPr/>
        </p:nvSpPr>
        <p:spPr>
          <a:xfrm>
            <a:off x="9872029" y="4965841"/>
            <a:ext cx="5406953" cy="39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45"/>
              </a:lnSpc>
            </a:pPr>
            <a:r>
              <a:rPr lang="en-US" sz="4000" b="1" spc="-69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Ask Directly</a:t>
            </a:r>
            <a:endParaRPr lang="en-US" sz="3600" b="1" spc="-69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04" name="Group 5">
            <a:extLst>
              <a:ext uri="{FF2B5EF4-FFF2-40B4-BE49-F238E27FC236}">
                <a16:creationId xmlns:a16="http://schemas.microsoft.com/office/drawing/2014/main" id="{56E1AE96-FF47-5E63-4ED3-A3D697C0E018}"/>
              </a:ext>
            </a:extLst>
          </p:cNvPr>
          <p:cNvGrpSpPr/>
          <p:nvPr/>
        </p:nvGrpSpPr>
        <p:grpSpPr>
          <a:xfrm>
            <a:off x="8839200" y="6402483"/>
            <a:ext cx="7472613" cy="1943197"/>
            <a:chOff x="0" y="0"/>
            <a:chExt cx="2215252" cy="576060"/>
          </a:xfrm>
        </p:grpSpPr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174CB4D3-4348-B798-42B0-261C8CDCFD5D}"/>
                </a:ext>
              </a:extLst>
            </p:cNvPr>
            <p:cNvSpPr/>
            <p:nvPr/>
          </p:nvSpPr>
          <p:spPr>
            <a:xfrm>
              <a:off x="0" y="0"/>
              <a:ext cx="2215252" cy="576060"/>
            </a:xfrm>
            <a:custGeom>
              <a:avLst/>
              <a:gdLst/>
              <a:ahLst/>
              <a:cxnLst/>
              <a:rect l="l" t="t" r="r" b="b"/>
              <a:pathLst>
                <a:path w="2215252" h="576060">
                  <a:moveTo>
                    <a:pt x="0" y="0"/>
                  </a:moveTo>
                  <a:lnTo>
                    <a:pt x="2215252" y="0"/>
                  </a:lnTo>
                  <a:lnTo>
                    <a:pt x="2215252" y="576060"/>
                  </a:lnTo>
                  <a:lnTo>
                    <a:pt x="0" y="57606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106" name="TextBox 7">
              <a:extLst>
                <a:ext uri="{FF2B5EF4-FFF2-40B4-BE49-F238E27FC236}">
                  <a16:creationId xmlns:a16="http://schemas.microsoft.com/office/drawing/2014/main" id="{1265C7A6-8A4D-A9B4-DCB7-D54B2F4D734D}"/>
                </a:ext>
              </a:extLst>
            </p:cNvPr>
            <p:cNvSpPr txBox="1"/>
            <p:nvPr/>
          </p:nvSpPr>
          <p:spPr>
            <a:xfrm>
              <a:off x="0" y="-57150"/>
              <a:ext cx="2215252" cy="633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TextBox 23">
            <a:extLst>
              <a:ext uri="{FF2B5EF4-FFF2-40B4-BE49-F238E27FC236}">
                <a16:creationId xmlns:a16="http://schemas.microsoft.com/office/drawing/2014/main" id="{F9AE75D8-4BE0-668D-EA06-C9BB7F34480C}"/>
              </a:ext>
            </a:extLst>
          </p:cNvPr>
          <p:cNvSpPr txBox="1"/>
          <p:nvPr/>
        </p:nvSpPr>
        <p:spPr>
          <a:xfrm>
            <a:off x="3547046" y="741572"/>
            <a:ext cx="11193907" cy="694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5400" b="1" spc="-13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Step Four: Qualify the Prospect</a:t>
            </a: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88AB36A9-F409-5A18-C8C9-B96C060D55DA}"/>
              </a:ext>
            </a:extLst>
          </p:cNvPr>
          <p:cNvSpPr txBox="1"/>
          <p:nvPr/>
        </p:nvSpPr>
        <p:spPr>
          <a:xfrm>
            <a:off x="9872029" y="4963935"/>
            <a:ext cx="5406953" cy="39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45"/>
              </a:lnSpc>
            </a:pPr>
            <a:r>
              <a:rPr lang="en-US" sz="4000" b="1" spc="-69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Ask Directly</a:t>
            </a:r>
            <a:endParaRPr lang="en-US" sz="3600" b="1" spc="-69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A7903765-9D2F-6F31-6199-FDBF56749B03}"/>
              </a:ext>
            </a:extLst>
          </p:cNvPr>
          <p:cNvSpPr txBox="1"/>
          <p:nvPr/>
        </p:nvSpPr>
        <p:spPr>
          <a:xfrm>
            <a:off x="9726333" y="7268387"/>
            <a:ext cx="5906872" cy="39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45"/>
              </a:lnSpc>
            </a:pPr>
            <a:r>
              <a:rPr lang="en-US" sz="4000" b="1" spc="-69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Qualifying Technique</a:t>
            </a:r>
            <a:endParaRPr lang="en-US" sz="3600" b="1" spc="-69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9" name="Graphic 8" descr="Construction Barricade with solid fill">
            <a:extLst>
              <a:ext uri="{FF2B5EF4-FFF2-40B4-BE49-F238E27FC236}">
                <a16:creationId xmlns:a16="http://schemas.microsoft.com/office/drawing/2014/main" id="{86EE4639-C1F7-8443-82C5-E0C477BA5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7355" y="4125038"/>
            <a:ext cx="3931920" cy="3931920"/>
          </a:xfrm>
          <a:prstGeom prst="rect">
            <a:avLst/>
          </a:prstGeom>
        </p:spPr>
      </p:pic>
      <p:sp>
        <p:nvSpPr>
          <p:cNvPr id="10" name="TextBox 33">
            <a:extLst>
              <a:ext uri="{FF2B5EF4-FFF2-40B4-BE49-F238E27FC236}">
                <a16:creationId xmlns:a16="http://schemas.microsoft.com/office/drawing/2014/main" id="{0534ECD1-1A79-2084-2AF0-4599B6D791AE}"/>
              </a:ext>
            </a:extLst>
          </p:cNvPr>
          <p:cNvSpPr txBox="1"/>
          <p:nvPr/>
        </p:nvSpPr>
        <p:spPr>
          <a:xfrm>
            <a:off x="3827321" y="3152049"/>
            <a:ext cx="1033347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US" sz="4800" b="1" spc="-13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Getting Past the Gatekeeper: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4570" y="9809913"/>
            <a:ext cx="15937149" cy="767121"/>
            <a:chOff x="0" y="0"/>
            <a:chExt cx="7382897" cy="355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776628">
            <a:off x="-4144199" y="-5908224"/>
            <a:ext cx="10345798" cy="16351799"/>
            <a:chOff x="0" y="0"/>
            <a:chExt cx="2724819" cy="43066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4819" cy="4306647"/>
            </a:xfrm>
            <a:custGeom>
              <a:avLst/>
              <a:gdLst/>
              <a:ahLst/>
              <a:cxnLst/>
              <a:rect l="l" t="t" r="r" b="b"/>
              <a:pathLst>
                <a:path w="2724819" h="4306647">
                  <a:moveTo>
                    <a:pt x="0" y="0"/>
                  </a:moveTo>
                  <a:lnTo>
                    <a:pt x="2724819" y="0"/>
                  </a:lnTo>
                  <a:lnTo>
                    <a:pt x="2724819" y="4306647"/>
                  </a:lnTo>
                  <a:lnTo>
                    <a:pt x="0" y="4306647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724819" cy="4363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688468">
            <a:off x="-4485243" y="-6216155"/>
            <a:ext cx="8214769" cy="20939512"/>
            <a:chOff x="0" y="0"/>
            <a:chExt cx="2163560" cy="5514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3560" cy="5514933"/>
            </a:xfrm>
            <a:custGeom>
              <a:avLst/>
              <a:gdLst/>
              <a:ahLst/>
              <a:cxnLst/>
              <a:rect l="l" t="t" r="r" b="b"/>
              <a:pathLst>
                <a:path w="2163560" h="5514933">
                  <a:moveTo>
                    <a:pt x="0" y="0"/>
                  </a:moveTo>
                  <a:lnTo>
                    <a:pt x="2163560" y="0"/>
                  </a:lnTo>
                  <a:lnTo>
                    <a:pt x="2163560" y="5514933"/>
                  </a:lnTo>
                  <a:lnTo>
                    <a:pt x="0" y="5514933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163560" cy="5572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3612693">
            <a:off x="5942557" y="-181553"/>
            <a:ext cx="3585645" cy="1193614"/>
            <a:chOff x="0" y="0"/>
            <a:chExt cx="1072680" cy="3570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2680" cy="357081"/>
            </a:xfrm>
            <a:custGeom>
              <a:avLst/>
              <a:gdLst/>
              <a:ahLst/>
              <a:cxnLst/>
              <a:rect l="l" t="t" r="r" b="b"/>
              <a:pathLst>
                <a:path w="1072680" h="357081">
                  <a:moveTo>
                    <a:pt x="869480" y="0"/>
                  </a:moveTo>
                  <a:lnTo>
                    <a:pt x="0" y="0"/>
                  </a:lnTo>
                  <a:lnTo>
                    <a:pt x="203200" y="357081"/>
                  </a:lnTo>
                  <a:lnTo>
                    <a:pt x="1072680" y="357081"/>
                  </a:lnTo>
                  <a:lnTo>
                    <a:pt x="86948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869480" cy="4142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100760" y="1462120"/>
            <a:ext cx="11727533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8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Step Five: </a:t>
            </a:r>
          </a:p>
          <a:p>
            <a:pPr algn="r"/>
            <a:r>
              <a:rPr lang="en-US" sz="8000" b="1" u="sng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Tell a Story</a:t>
            </a:r>
          </a:p>
          <a:p>
            <a:pPr algn="r"/>
            <a:endParaRPr lang="en-US" sz="6000" b="1" spc="-134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  <a:p>
            <a:pPr algn="r"/>
            <a:r>
              <a:rPr lang="en-US" sz="6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“</a:t>
            </a:r>
            <a:r>
              <a:rPr lang="en-US" sz="6000" b="1" i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Don’t sell, tell.</a:t>
            </a:r>
            <a:r>
              <a:rPr lang="en-US" sz="6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"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4470507" y="9473808"/>
            <a:ext cx="8272272" cy="1103227"/>
            <a:chOff x="0" y="0"/>
            <a:chExt cx="2664649" cy="3553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4365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4570" y="9809913"/>
            <a:ext cx="15937149" cy="767121"/>
            <a:chOff x="0" y="0"/>
            <a:chExt cx="7382897" cy="355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470507" y="9473808"/>
            <a:ext cx="8272272" cy="1103227"/>
            <a:chOff x="0" y="0"/>
            <a:chExt cx="2664649" cy="3553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560185" y="301756"/>
            <a:ext cx="1119390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4500" b="1" spc="-13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Step Five: Tell a Story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2F149A-A6EC-7BFA-3EC6-EB6DD450E5AB}"/>
              </a:ext>
            </a:extLst>
          </p:cNvPr>
          <p:cNvSpPr txBox="1"/>
          <p:nvPr/>
        </p:nvSpPr>
        <p:spPr>
          <a:xfrm>
            <a:off x="878123" y="4115663"/>
            <a:ext cx="76143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800"/>
              </a:spcAft>
            </a:pPr>
            <a:r>
              <a:rPr lang="en-US" sz="4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Deliver Pure  information</a:t>
            </a:r>
          </a:p>
          <a:p>
            <a:pPr>
              <a:spcAft>
                <a:spcPts val="4800"/>
              </a:spcAft>
            </a:pPr>
            <a:r>
              <a:rPr lang="en-US" sz="4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Solely sale features/benefits</a:t>
            </a:r>
          </a:p>
          <a:p>
            <a:endParaRPr lang="en-US" sz="80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Graphic 11" descr="Storytelling with solid fill">
            <a:extLst>
              <a:ext uri="{FF2B5EF4-FFF2-40B4-BE49-F238E27FC236}">
                <a16:creationId xmlns:a16="http://schemas.microsoft.com/office/drawing/2014/main" id="{836C98C1-27DA-C3AC-E13B-2BB7DD4D7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9778" y="3233331"/>
            <a:ext cx="3474720" cy="34747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CD533D-5B77-3FA1-9A39-025CC419480F}"/>
              </a:ext>
            </a:extLst>
          </p:cNvPr>
          <p:cNvSpPr txBox="1"/>
          <p:nvPr/>
        </p:nvSpPr>
        <p:spPr>
          <a:xfrm>
            <a:off x="11353800" y="4114800"/>
            <a:ext cx="6501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800"/>
              </a:spcAft>
            </a:pPr>
            <a:r>
              <a:rPr lang="en-US" sz="48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Convey value through a story</a:t>
            </a:r>
          </a:p>
        </p:txBody>
      </p:sp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40D25D2D-318B-232A-A612-78A92ADB7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48252" y="1939803"/>
            <a:ext cx="2011680" cy="2011680"/>
          </a:xfrm>
          <a:prstGeom prst="rect">
            <a:avLst/>
          </a:prstGeom>
        </p:spPr>
      </p:pic>
      <p:pic>
        <p:nvPicPr>
          <p:cNvPr id="22" name="Graphic 21" descr="No sign with solid fill">
            <a:extLst>
              <a:ext uri="{FF2B5EF4-FFF2-40B4-BE49-F238E27FC236}">
                <a16:creationId xmlns:a16="http://schemas.microsoft.com/office/drawing/2014/main" id="{9988D0B4-E7B8-77AF-9134-121269896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8800" y="1935420"/>
            <a:ext cx="201168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1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4570" y="9809913"/>
            <a:ext cx="15937149" cy="767121"/>
            <a:chOff x="0" y="0"/>
            <a:chExt cx="7382897" cy="355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776628">
            <a:off x="-4144199" y="-5908224"/>
            <a:ext cx="10345798" cy="16351799"/>
            <a:chOff x="0" y="0"/>
            <a:chExt cx="2724819" cy="43066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4819" cy="4306647"/>
            </a:xfrm>
            <a:custGeom>
              <a:avLst/>
              <a:gdLst/>
              <a:ahLst/>
              <a:cxnLst/>
              <a:rect l="l" t="t" r="r" b="b"/>
              <a:pathLst>
                <a:path w="2724819" h="4306647">
                  <a:moveTo>
                    <a:pt x="0" y="0"/>
                  </a:moveTo>
                  <a:lnTo>
                    <a:pt x="2724819" y="0"/>
                  </a:lnTo>
                  <a:lnTo>
                    <a:pt x="2724819" y="4306647"/>
                  </a:lnTo>
                  <a:lnTo>
                    <a:pt x="0" y="4306647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724819" cy="4363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688468">
            <a:off x="-4485243" y="-6216155"/>
            <a:ext cx="8214769" cy="20939512"/>
            <a:chOff x="0" y="0"/>
            <a:chExt cx="2163560" cy="5514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3560" cy="5514933"/>
            </a:xfrm>
            <a:custGeom>
              <a:avLst/>
              <a:gdLst/>
              <a:ahLst/>
              <a:cxnLst/>
              <a:rect l="l" t="t" r="r" b="b"/>
              <a:pathLst>
                <a:path w="2163560" h="5514933">
                  <a:moveTo>
                    <a:pt x="0" y="0"/>
                  </a:moveTo>
                  <a:lnTo>
                    <a:pt x="2163560" y="0"/>
                  </a:lnTo>
                  <a:lnTo>
                    <a:pt x="2163560" y="5514933"/>
                  </a:lnTo>
                  <a:lnTo>
                    <a:pt x="0" y="5514933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163560" cy="5572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3612693">
            <a:off x="5942557" y="-181553"/>
            <a:ext cx="3585645" cy="1193614"/>
            <a:chOff x="0" y="0"/>
            <a:chExt cx="1072680" cy="3570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2680" cy="357081"/>
            </a:xfrm>
            <a:custGeom>
              <a:avLst/>
              <a:gdLst/>
              <a:ahLst/>
              <a:cxnLst/>
              <a:rect l="l" t="t" r="r" b="b"/>
              <a:pathLst>
                <a:path w="1072680" h="357081">
                  <a:moveTo>
                    <a:pt x="869480" y="0"/>
                  </a:moveTo>
                  <a:lnTo>
                    <a:pt x="0" y="0"/>
                  </a:lnTo>
                  <a:lnTo>
                    <a:pt x="203200" y="357081"/>
                  </a:lnTo>
                  <a:lnTo>
                    <a:pt x="1072680" y="357081"/>
                  </a:lnTo>
                  <a:lnTo>
                    <a:pt x="86948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869480" cy="4142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100760" y="1462120"/>
            <a:ext cx="11727533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8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Step Six:</a:t>
            </a:r>
          </a:p>
          <a:p>
            <a:pPr algn="r"/>
            <a:r>
              <a:rPr lang="en-US" sz="8000" b="1" u="sng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Handle Objections</a:t>
            </a:r>
          </a:p>
          <a:p>
            <a:pPr algn="r"/>
            <a:endParaRPr lang="en-US" sz="6000" b="1" spc="-134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  <a:p>
            <a:pPr algn="r"/>
            <a:r>
              <a:rPr lang="en-US" sz="6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“</a:t>
            </a:r>
            <a:r>
              <a:rPr lang="en-US" sz="6000" b="1" i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Tact is the art of making a point without making an enemy.</a:t>
            </a:r>
            <a:r>
              <a:rPr lang="en-US" sz="6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"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4470507" y="9473808"/>
            <a:ext cx="8272272" cy="1103227"/>
            <a:chOff x="0" y="0"/>
            <a:chExt cx="2664649" cy="3553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683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2470328" y="3656257"/>
            <a:ext cx="4306512" cy="364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5"/>
              </a:lnSpc>
            </a:pPr>
            <a:r>
              <a:rPr lang="en-US" sz="3200" b="1" spc="-69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Clear</a:t>
            </a:r>
            <a:endParaRPr lang="en-US" sz="2800" b="1" spc="-69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4393040" y="10010775"/>
            <a:ext cx="15937149" cy="767121"/>
            <a:chOff x="0" y="0"/>
            <a:chExt cx="7382897" cy="35536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-3686454" y="9735387"/>
            <a:ext cx="8272272" cy="1103227"/>
            <a:chOff x="0" y="0"/>
            <a:chExt cx="2664649" cy="35536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5" name="Group 5">
            <a:extLst>
              <a:ext uri="{FF2B5EF4-FFF2-40B4-BE49-F238E27FC236}">
                <a16:creationId xmlns:a16="http://schemas.microsoft.com/office/drawing/2014/main" id="{27CD97FD-7F22-EE68-CBBA-9B818881992B}"/>
              </a:ext>
            </a:extLst>
          </p:cNvPr>
          <p:cNvGrpSpPr/>
          <p:nvPr/>
        </p:nvGrpSpPr>
        <p:grpSpPr>
          <a:xfrm>
            <a:off x="5715000" y="2247900"/>
            <a:ext cx="7472613" cy="1943197"/>
            <a:chOff x="0" y="0"/>
            <a:chExt cx="2215252" cy="576060"/>
          </a:xfrm>
        </p:grpSpPr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BE27C8BF-0762-92EB-163E-46BB74C990A4}"/>
                </a:ext>
              </a:extLst>
            </p:cNvPr>
            <p:cNvSpPr/>
            <p:nvPr/>
          </p:nvSpPr>
          <p:spPr>
            <a:xfrm>
              <a:off x="0" y="0"/>
              <a:ext cx="2215252" cy="576060"/>
            </a:xfrm>
            <a:custGeom>
              <a:avLst/>
              <a:gdLst/>
              <a:ahLst/>
              <a:cxnLst/>
              <a:rect l="l" t="t" r="r" b="b"/>
              <a:pathLst>
                <a:path w="2215252" h="576060">
                  <a:moveTo>
                    <a:pt x="0" y="0"/>
                  </a:moveTo>
                  <a:lnTo>
                    <a:pt x="2215252" y="0"/>
                  </a:lnTo>
                  <a:lnTo>
                    <a:pt x="2215252" y="576060"/>
                  </a:lnTo>
                  <a:lnTo>
                    <a:pt x="0" y="57606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97" name="TextBox 7">
              <a:extLst>
                <a:ext uri="{FF2B5EF4-FFF2-40B4-BE49-F238E27FC236}">
                  <a16:creationId xmlns:a16="http://schemas.microsoft.com/office/drawing/2014/main" id="{7B4C7E1E-069A-950A-582F-76095734CB9D}"/>
                </a:ext>
              </a:extLst>
            </p:cNvPr>
            <p:cNvSpPr txBox="1"/>
            <p:nvPr/>
          </p:nvSpPr>
          <p:spPr>
            <a:xfrm>
              <a:off x="0" y="-57150"/>
              <a:ext cx="2215252" cy="633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8" name="Group 17">
            <a:extLst>
              <a:ext uri="{FF2B5EF4-FFF2-40B4-BE49-F238E27FC236}">
                <a16:creationId xmlns:a16="http://schemas.microsoft.com/office/drawing/2014/main" id="{7D4458A6-997D-839E-5DBD-CD543EC5DDA7}"/>
              </a:ext>
            </a:extLst>
          </p:cNvPr>
          <p:cNvGrpSpPr/>
          <p:nvPr/>
        </p:nvGrpSpPr>
        <p:grpSpPr>
          <a:xfrm>
            <a:off x="4947483" y="2451966"/>
            <a:ext cx="1535032" cy="1535032"/>
            <a:chOff x="0" y="0"/>
            <a:chExt cx="812800" cy="812800"/>
          </a:xfrm>
        </p:grpSpPr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08A835AE-B0A5-3361-9880-507FD6481A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00" name="TextBox 19">
              <a:extLst>
                <a:ext uri="{FF2B5EF4-FFF2-40B4-BE49-F238E27FC236}">
                  <a16:creationId xmlns:a16="http://schemas.microsoft.com/office/drawing/2014/main" id="{83F743C5-B018-801C-A19E-87EB8A765067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1" name="Freeform 27">
            <a:extLst>
              <a:ext uri="{FF2B5EF4-FFF2-40B4-BE49-F238E27FC236}">
                <a16:creationId xmlns:a16="http://schemas.microsoft.com/office/drawing/2014/main" id="{76425852-FF49-52C4-83E4-8F7555F648FD}"/>
              </a:ext>
            </a:extLst>
          </p:cNvPr>
          <p:cNvSpPr/>
          <p:nvPr/>
        </p:nvSpPr>
        <p:spPr>
          <a:xfrm>
            <a:off x="5211010" y="2697905"/>
            <a:ext cx="1007979" cy="1043187"/>
          </a:xfrm>
          <a:custGeom>
            <a:avLst/>
            <a:gdLst/>
            <a:ahLst/>
            <a:cxnLst/>
            <a:rect l="l" t="t" r="r" b="b"/>
            <a:pathLst>
              <a:path w="1007979" h="1043187">
                <a:moveTo>
                  <a:pt x="0" y="0"/>
                </a:moveTo>
                <a:lnTo>
                  <a:pt x="1007980" y="0"/>
                </a:lnTo>
                <a:lnTo>
                  <a:pt x="1007980" y="1043187"/>
                </a:lnTo>
                <a:lnTo>
                  <a:pt x="0" y="104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2" name="TextBox 33">
            <a:extLst>
              <a:ext uri="{FF2B5EF4-FFF2-40B4-BE49-F238E27FC236}">
                <a16:creationId xmlns:a16="http://schemas.microsoft.com/office/drawing/2014/main" id="{9829C265-8BD6-0961-20FB-1C35E68C862D}"/>
              </a:ext>
            </a:extLst>
          </p:cNvPr>
          <p:cNvSpPr txBox="1"/>
          <p:nvPr/>
        </p:nvSpPr>
        <p:spPr>
          <a:xfrm>
            <a:off x="6480058" y="3153372"/>
            <a:ext cx="6473942" cy="39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45"/>
              </a:lnSpc>
            </a:pPr>
            <a:r>
              <a:rPr lang="en-US" sz="4000" b="1" spc="-69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Don't argue, augment</a:t>
            </a:r>
            <a:endParaRPr lang="en-US" sz="3600" b="1" spc="-69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04" name="Group 5">
            <a:extLst>
              <a:ext uri="{FF2B5EF4-FFF2-40B4-BE49-F238E27FC236}">
                <a16:creationId xmlns:a16="http://schemas.microsoft.com/office/drawing/2014/main" id="{56E1AE96-FF47-5E63-4ED3-A3D697C0E018}"/>
              </a:ext>
            </a:extLst>
          </p:cNvPr>
          <p:cNvGrpSpPr/>
          <p:nvPr/>
        </p:nvGrpSpPr>
        <p:grpSpPr>
          <a:xfrm>
            <a:off x="5712541" y="4590014"/>
            <a:ext cx="7472613" cy="1943197"/>
            <a:chOff x="0" y="0"/>
            <a:chExt cx="2215252" cy="576060"/>
          </a:xfrm>
        </p:grpSpPr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174CB4D3-4348-B798-42B0-261C8CDCFD5D}"/>
                </a:ext>
              </a:extLst>
            </p:cNvPr>
            <p:cNvSpPr/>
            <p:nvPr/>
          </p:nvSpPr>
          <p:spPr>
            <a:xfrm>
              <a:off x="0" y="0"/>
              <a:ext cx="2215252" cy="576060"/>
            </a:xfrm>
            <a:custGeom>
              <a:avLst/>
              <a:gdLst/>
              <a:ahLst/>
              <a:cxnLst/>
              <a:rect l="l" t="t" r="r" b="b"/>
              <a:pathLst>
                <a:path w="2215252" h="576060">
                  <a:moveTo>
                    <a:pt x="0" y="0"/>
                  </a:moveTo>
                  <a:lnTo>
                    <a:pt x="2215252" y="0"/>
                  </a:lnTo>
                  <a:lnTo>
                    <a:pt x="2215252" y="576060"/>
                  </a:lnTo>
                  <a:lnTo>
                    <a:pt x="0" y="57606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106" name="TextBox 7">
              <a:extLst>
                <a:ext uri="{FF2B5EF4-FFF2-40B4-BE49-F238E27FC236}">
                  <a16:creationId xmlns:a16="http://schemas.microsoft.com/office/drawing/2014/main" id="{1265C7A6-8A4D-A9B4-DCB7-D54B2F4D734D}"/>
                </a:ext>
              </a:extLst>
            </p:cNvPr>
            <p:cNvSpPr txBox="1"/>
            <p:nvPr/>
          </p:nvSpPr>
          <p:spPr>
            <a:xfrm>
              <a:off x="0" y="-57150"/>
              <a:ext cx="2215252" cy="633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7" name="Group 17">
            <a:extLst>
              <a:ext uri="{FF2B5EF4-FFF2-40B4-BE49-F238E27FC236}">
                <a16:creationId xmlns:a16="http://schemas.microsoft.com/office/drawing/2014/main" id="{416C5979-4AA3-6D24-1F83-0EE368DB6D46}"/>
              </a:ext>
            </a:extLst>
          </p:cNvPr>
          <p:cNvGrpSpPr/>
          <p:nvPr/>
        </p:nvGrpSpPr>
        <p:grpSpPr>
          <a:xfrm>
            <a:off x="4945025" y="4794096"/>
            <a:ext cx="1535032" cy="1535032"/>
            <a:chOff x="0" y="0"/>
            <a:chExt cx="812800" cy="812800"/>
          </a:xfrm>
        </p:grpSpPr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21E521C7-5058-489D-70A9-456B3959D4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09" name="TextBox 19">
              <a:extLst>
                <a:ext uri="{FF2B5EF4-FFF2-40B4-BE49-F238E27FC236}">
                  <a16:creationId xmlns:a16="http://schemas.microsoft.com/office/drawing/2014/main" id="{353910C7-D5DC-F8F2-94B4-E5B917FDB3F5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0" name="Freeform 27">
            <a:extLst>
              <a:ext uri="{FF2B5EF4-FFF2-40B4-BE49-F238E27FC236}">
                <a16:creationId xmlns:a16="http://schemas.microsoft.com/office/drawing/2014/main" id="{874D4A0E-BD78-A5C0-4A01-48E96A22C258}"/>
              </a:ext>
            </a:extLst>
          </p:cNvPr>
          <p:cNvSpPr/>
          <p:nvPr/>
        </p:nvSpPr>
        <p:spPr>
          <a:xfrm>
            <a:off x="5208551" y="5040019"/>
            <a:ext cx="1007979" cy="1043187"/>
          </a:xfrm>
          <a:custGeom>
            <a:avLst/>
            <a:gdLst/>
            <a:ahLst/>
            <a:cxnLst/>
            <a:rect l="l" t="t" r="r" b="b"/>
            <a:pathLst>
              <a:path w="1007979" h="1043187">
                <a:moveTo>
                  <a:pt x="0" y="0"/>
                </a:moveTo>
                <a:lnTo>
                  <a:pt x="1007980" y="0"/>
                </a:lnTo>
                <a:lnTo>
                  <a:pt x="1007980" y="1043187"/>
                </a:lnTo>
                <a:lnTo>
                  <a:pt x="0" y="104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23">
            <a:extLst>
              <a:ext uri="{FF2B5EF4-FFF2-40B4-BE49-F238E27FC236}">
                <a16:creationId xmlns:a16="http://schemas.microsoft.com/office/drawing/2014/main" id="{F9AE75D8-4BE0-668D-EA06-C9BB7F34480C}"/>
              </a:ext>
            </a:extLst>
          </p:cNvPr>
          <p:cNvSpPr txBox="1"/>
          <p:nvPr/>
        </p:nvSpPr>
        <p:spPr>
          <a:xfrm>
            <a:off x="3547046" y="741572"/>
            <a:ext cx="11193907" cy="694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5400" b="1" spc="-13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Step Six: Handle Objections</a:t>
            </a:r>
          </a:p>
        </p:txBody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A7903765-9D2F-6F31-6199-FDBF56749B03}"/>
              </a:ext>
            </a:extLst>
          </p:cNvPr>
          <p:cNvSpPr txBox="1"/>
          <p:nvPr/>
        </p:nvSpPr>
        <p:spPr>
          <a:xfrm>
            <a:off x="6599674" y="5057001"/>
            <a:ext cx="590687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Never use the word “but”</a:t>
            </a:r>
            <a:endParaRPr lang="en-US" sz="36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ABF596BA-6D2F-39D3-3B40-EE149D788410}"/>
              </a:ext>
            </a:extLst>
          </p:cNvPr>
          <p:cNvGrpSpPr/>
          <p:nvPr/>
        </p:nvGrpSpPr>
        <p:grpSpPr>
          <a:xfrm>
            <a:off x="5712541" y="6930074"/>
            <a:ext cx="7472613" cy="1943197"/>
            <a:chOff x="0" y="0"/>
            <a:chExt cx="2215252" cy="57606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725E0BF-8F91-E57A-162A-D558E50B0D95}"/>
                </a:ext>
              </a:extLst>
            </p:cNvPr>
            <p:cNvSpPr/>
            <p:nvPr/>
          </p:nvSpPr>
          <p:spPr>
            <a:xfrm>
              <a:off x="0" y="0"/>
              <a:ext cx="2215252" cy="576060"/>
            </a:xfrm>
            <a:custGeom>
              <a:avLst/>
              <a:gdLst/>
              <a:ahLst/>
              <a:cxnLst/>
              <a:rect l="l" t="t" r="r" b="b"/>
              <a:pathLst>
                <a:path w="2215252" h="576060">
                  <a:moveTo>
                    <a:pt x="0" y="0"/>
                  </a:moveTo>
                  <a:lnTo>
                    <a:pt x="2215252" y="0"/>
                  </a:lnTo>
                  <a:lnTo>
                    <a:pt x="2215252" y="576060"/>
                  </a:lnTo>
                  <a:lnTo>
                    <a:pt x="0" y="57606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626D89A-B0FA-25E5-4E51-4DD9949D1AAD}"/>
                </a:ext>
              </a:extLst>
            </p:cNvPr>
            <p:cNvSpPr txBox="1"/>
            <p:nvPr/>
          </p:nvSpPr>
          <p:spPr>
            <a:xfrm>
              <a:off x="0" y="-57150"/>
              <a:ext cx="2215252" cy="6332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89294917-8A8D-E27F-3D94-D336B642F5A8}"/>
              </a:ext>
            </a:extLst>
          </p:cNvPr>
          <p:cNvGrpSpPr/>
          <p:nvPr/>
        </p:nvGrpSpPr>
        <p:grpSpPr>
          <a:xfrm>
            <a:off x="4945025" y="7134156"/>
            <a:ext cx="1535032" cy="1535032"/>
            <a:chOff x="0" y="0"/>
            <a:chExt cx="812800" cy="812800"/>
          </a:xfrm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D81A711A-90C9-2A54-2ABF-B20B3E0241F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041016A0-B250-B09F-F2EE-153BE9173BF2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27">
            <a:extLst>
              <a:ext uri="{FF2B5EF4-FFF2-40B4-BE49-F238E27FC236}">
                <a16:creationId xmlns:a16="http://schemas.microsoft.com/office/drawing/2014/main" id="{DE784179-BCF0-6580-6404-63E9A1DBA735}"/>
              </a:ext>
            </a:extLst>
          </p:cNvPr>
          <p:cNvSpPr/>
          <p:nvPr/>
        </p:nvSpPr>
        <p:spPr>
          <a:xfrm>
            <a:off x="5208551" y="7380079"/>
            <a:ext cx="1007979" cy="1043187"/>
          </a:xfrm>
          <a:custGeom>
            <a:avLst/>
            <a:gdLst/>
            <a:ahLst/>
            <a:cxnLst/>
            <a:rect l="l" t="t" r="r" b="b"/>
            <a:pathLst>
              <a:path w="1007979" h="1043187">
                <a:moveTo>
                  <a:pt x="0" y="0"/>
                </a:moveTo>
                <a:lnTo>
                  <a:pt x="1007980" y="0"/>
                </a:lnTo>
                <a:lnTo>
                  <a:pt x="1007980" y="1043187"/>
                </a:lnTo>
                <a:lnTo>
                  <a:pt x="0" y="104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112F5150-7E23-3BB2-D4CF-3E80861976DB}"/>
              </a:ext>
            </a:extLst>
          </p:cNvPr>
          <p:cNvSpPr txBox="1"/>
          <p:nvPr/>
        </p:nvSpPr>
        <p:spPr>
          <a:xfrm>
            <a:off x="6506951" y="7404248"/>
            <a:ext cx="590687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Objection Handling Cushion</a:t>
            </a:r>
            <a:endParaRPr lang="en-US" sz="36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73570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2" grpId="0"/>
      <p:bldP spid="4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4570" y="9809913"/>
            <a:ext cx="15937149" cy="767121"/>
            <a:chOff x="0" y="0"/>
            <a:chExt cx="7382897" cy="355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776628">
            <a:off x="-4144199" y="-5908224"/>
            <a:ext cx="10345798" cy="16351799"/>
            <a:chOff x="0" y="0"/>
            <a:chExt cx="2724819" cy="43066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4819" cy="4306647"/>
            </a:xfrm>
            <a:custGeom>
              <a:avLst/>
              <a:gdLst/>
              <a:ahLst/>
              <a:cxnLst/>
              <a:rect l="l" t="t" r="r" b="b"/>
              <a:pathLst>
                <a:path w="2724819" h="4306647">
                  <a:moveTo>
                    <a:pt x="0" y="0"/>
                  </a:moveTo>
                  <a:lnTo>
                    <a:pt x="2724819" y="0"/>
                  </a:lnTo>
                  <a:lnTo>
                    <a:pt x="2724819" y="4306647"/>
                  </a:lnTo>
                  <a:lnTo>
                    <a:pt x="0" y="4306647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724819" cy="4363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688468">
            <a:off x="-4485243" y="-6216155"/>
            <a:ext cx="8214769" cy="20939512"/>
            <a:chOff x="0" y="0"/>
            <a:chExt cx="2163560" cy="5514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3560" cy="5514933"/>
            </a:xfrm>
            <a:custGeom>
              <a:avLst/>
              <a:gdLst/>
              <a:ahLst/>
              <a:cxnLst/>
              <a:rect l="l" t="t" r="r" b="b"/>
              <a:pathLst>
                <a:path w="2163560" h="5514933">
                  <a:moveTo>
                    <a:pt x="0" y="0"/>
                  </a:moveTo>
                  <a:lnTo>
                    <a:pt x="2163560" y="0"/>
                  </a:lnTo>
                  <a:lnTo>
                    <a:pt x="2163560" y="5514933"/>
                  </a:lnTo>
                  <a:lnTo>
                    <a:pt x="0" y="5514933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163560" cy="5572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3612693">
            <a:off x="5942557" y="-181553"/>
            <a:ext cx="3585645" cy="1193614"/>
            <a:chOff x="0" y="0"/>
            <a:chExt cx="1072680" cy="3570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2680" cy="357081"/>
            </a:xfrm>
            <a:custGeom>
              <a:avLst/>
              <a:gdLst/>
              <a:ahLst/>
              <a:cxnLst/>
              <a:rect l="l" t="t" r="r" b="b"/>
              <a:pathLst>
                <a:path w="1072680" h="357081">
                  <a:moveTo>
                    <a:pt x="869480" y="0"/>
                  </a:moveTo>
                  <a:lnTo>
                    <a:pt x="0" y="0"/>
                  </a:lnTo>
                  <a:lnTo>
                    <a:pt x="203200" y="357081"/>
                  </a:lnTo>
                  <a:lnTo>
                    <a:pt x="1072680" y="357081"/>
                  </a:lnTo>
                  <a:lnTo>
                    <a:pt x="86948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869480" cy="4142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100760" y="1462120"/>
            <a:ext cx="11727533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8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Step Seven: </a:t>
            </a:r>
          </a:p>
          <a:p>
            <a:pPr algn="r"/>
            <a:r>
              <a:rPr lang="en-US" sz="8000" b="1" u="sng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Close the Sale</a:t>
            </a:r>
          </a:p>
          <a:p>
            <a:pPr algn="r"/>
            <a:endParaRPr lang="en-US" sz="6000" b="1" spc="-134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4470507" y="9473808"/>
            <a:ext cx="8272272" cy="1103227"/>
            <a:chOff x="0" y="0"/>
            <a:chExt cx="2664649" cy="3553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154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0"/>
          <p:cNvSpPr txBox="1"/>
          <p:nvPr/>
        </p:nvSpPr>
        <p:spPr>
          <a:xfrm>
            <a:off x="2971800" y="1009650"/>
            <a:ext cx="12725400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4499" b="1" spc="-13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Step Seven: Close the Sale</a:t>
            </a:r>
          </a:p>
          <a:p>
            <a:pPr algn="ctr">
              <a:lnSpc>
                <a:spcPts val="5174"/>
              </a:lnSpc>
            </a:pPr>
            <a:endParaRPr lang="en-US" sz="4499" b="1" spc="-134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3498747" y="-312620"/>
            <a:ext cx="15937149" cy="767121"/>
            <a:chOff x="0" y="0"/>
            <a:chExt cx="7382897" cy="35536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-4361022" y="-312620"/>
            <a:ext cx="8272272" cy="1103227"/>
            <a:chOff x="0" y="0"/>
            <a:chExt cx="2664649" cy="35536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-1144570" y="9809913"/>
            <a:ext cx="15937149" cy="767121"/>
            <a:chOff x="0" y="0"/>
            <a:chExt cx="7382897" cy="355369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4376750" y="9473808"/>
            <a:ext cx="8272272" cy="1103227"/>
            <a:chOff x="0" y="0"/>
            <a:chExt cx="2664649" cy="355369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36984BF-DD8D-16AE-E025-FA09D054D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35214"/>
              </p:ext>
            </p:extLst>
          </p:nvPr>
        </p:nvGraphicFramePr>
        <p:xfrm>
          <a:off x="2057400" y="2288046"/>
          <a:ext cx="14173200" cy="4684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>
                  <a:extLst>
                    <a:ext uri="{9D8B030D-6E8A-4147-A177-3AD203B41FA5}">
                      <a16:colId xmlns:a16="http://schemas.microsoft.com/office/drawing/2014/main" val="1406255725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3341514368"/>
                    </a:ext>
                  </a:extLst>
                </a:gridCol>
              </a:tblGrid>
              <a:tr h="4684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-6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ppins Bold"/>
                          <a:ea typeface="+mn-ea"/>
                          <a:cs typeface="Poppins Bold"/>
                        </a:rPr>
                        <a:t>Temperature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-6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ppins Bold"/>
                          <a:ea typeface="+mn-ea"/>
                          <a:cs typeface="Poppins Bold"/>
                        </a:rPr>
                        <a:t>Check</a:t>
                      </a:r>
                      <a:endParaRPr lang="en-US" sz="3600" dirty="0"/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-65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ppins Bold"/>
                          <a:ea typeface="+mn-ea"/>
                          <a:cs typeface="Poppins Bold"/>
                        </a:rPr>
                        <a:t>Assume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200" cap="none" spc="-65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ppins Bold"/>
                          <a:ea typeface="+mn-ea"/>
                          <a:cs typeface="Poppins Bold"/>
                        </a:rPr>
                        <a:t>the sale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8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06782"/>
                  </a:ext>
                </a:extLst>
              </a:tr>
            </a:tbl>
          </a:graphicData>
        </a:graphic>
      </p:graphicFrame>
      <p:pic>
        <p:nvPicPr>
          <p:cNvPr id="3" name="Graphic 2" descr="Gauge with solid fill">
            <a:extLst>
              <a:ext uri="{FF2B5EF4-FFF2-40B4-BE49-F238E27FC236}">
                <a16:creationId xmlns:a16="http://schemas.microsoft.com/office/drawing/2014/main" id="{84C28A97-94AC-48E2-39A9-2882A9782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5239151"/>
            <a:ext cx="2011680" cy="2011680"/>
          </a:xfrm>
          <a:prstGeom prst="rect">
            <a:avLst/>
          </a:prstGeom>
        </p:spPr>
      </p:pic>
      <p:pic>
        <p:nvPicPr>
          <p:cNvPr id="5" name="Graphic 4" descr="Handshake with solid fill">
            <a:extLst>
              <a:ext uri="{FF2B5EF4-FFF2-40B4-BE49-F238E27FC236}">
                <a16:creationId xmlns:a16="http://schemas.microsoft.com/office/drawing/2014/main" id="{33AA2190-D3A9-7142-2B17-39631D26E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04322" y="5239151"/>
            <a:ext cx="201168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02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73239">
            <a:off x="12086401" y="-5427993"/>
            <a:ext cx="10345798" cy="16351799"/>
            <a:chOff x="0" y="0"/>
            <a:chExt cx="2724819" cy="43066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4819" cy="4306647"/>
            </a:xfrm>
            <a:custGeom>
              <a:avLst/>
              <a:gdLst/>
              <a:ahLst/>
              <a:cxnLst/>
              <a:rect l="l" t="t" r="r" b="b"/>
              <a:pathLst>
                <a:path w="2724819" h="4306647">
                  <a:moveTo>
                    <a:pt x="0" y="0"/>
                  </a:moveTo>
                  <a:lnTo>
                    <a:pt x="2724819" y="0"/>
                  </a:lnTo>
                  <a:lnTo>
                    <a:pt x="2724819" y="4306647"/>
                  </a:lnTo>
                  <a:lnTo>
                    <a:pt x="0" y="4306647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24819" cy="4363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679431">
            <a:off x="14180616" y="-5779621"/>
            <a:ext cx="8214769" cy="20939512"/>
            <a:chOff x="0" y="0"/>
            <a:chExt cx="2163560" cy="5514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3560" cy="5514933"/>
            </a:xfrm>
            <a:custGeom>
              <a:avLst/>
              <a:gdLst/>
              <a:ahLst/>
              <a:cxnLst/>
              <a:rect l="l" t="t" r="r" b="b"/>
              <a:pathLst>
                <a:path w="2163560" h="5514933">
                  <a:moveTo>
                    <a:pt x="0" y="0"/>
                  </a:moveTo>
                  <a:lnTo>
                    <a:pt x="2163560" y="0"/>
                  </a:lnTo>
                  <a:lnTo>
                    <a:pt x="2163560" y="5514933"/>
                  </a:lnTo>
                  <a:lnTo>
                    <a:pt x="0" y="5514933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163560" cy="5572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009650"/>
            <a:ext cx="6661252" cy="626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19"/>
              </a:lnSpc>
            </a:pPr>
            <a:r>
              <a:rPr lang="en-US" sz="5400" b="1" spc="-1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Final Takeaway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007556" y="681068"/>
            <a:ext cx="6758001" cy="8927880"/>
            <a:chOff x="0" y="0"/>
            <a:chExt cx="17527016" cy="231546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527015" cy="23154639"/>
            </a:xfrm>
            <a:custGeom>
              <a:avLst/>
              <a:gdLst/>
              <a:ahLst/>
              <a:cxnLst/>
              <a:rect l="l" t="t" r="r" b="b"/>
              <a:pathLst>
                <a:path w="17527015" h="23154639">
                  <a:moveTo>
                    <a:pt x="0" y="0"/>
                  </a:moveTo>
                  <a:lnTo>
                    <a:pt x="7193661" y="12948666"/>
                  </a:lnTo>
                  <a:lnTo>
                    <a:pt x="1843405" y="23154639"/>
                  </a:lnTo>
                  <a:lnTo>
                    <a:pt x="17527015" y="23154639"/>
                  </a:lnTo>
                  <a:lnTo>
                    <a:pt x="17527015" y="0"/>
                  </a:lnTo>
                  <a:close/>
                </a:path>
              </a:pathLst>
            </a:custGeom>
            <a:blipFill>
              <a:blip r:embed="rId2"/>
              <a:stretch>
                <a:fillRect l="-8112" r="-23996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 rot="-7179605">
            <a:off x="7349600" y="-917861"/>
            <a:ext cx="5313680" cy="1173100"/>
            <a:chOff x="0" y="0"/>
            <a:chExt cx="1576557" cy="34805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76558" cy="348056"/>
            </a:xfrm>
            <a:custGeom>
              <a:avLst/>
              <a:gdLst/>
              <a:ahLst/>
              <a:cxnLst/>
              <a:rect l="l" t="t" r="r" b="b"/>
              <a:pathLst>
                <a:path w="1576558" h="348056">
                  <a:moveTo>
                    <a:pt x="203200" y="0"/>
                  </a:moveTo>
                  <a:lnTo>
                    <a:pt x="1576558" y="0"/>
                  </a:lnTo>
                  <a:lnTo>
                    <a:pt x="1373358" y="348056"/>
                  </a:lnTo>
                  <a:lnTo>
                    <a:pt x="0" y="34805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57150"/>
              <a:ext cx="1373357" cy="40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60C066E-AA20-C6BE-30EE-3316493DCD86}"/>
              </a:ext>
            </a:extLst>
          </p:cNvPr>
          <p:cNvSpPr txBox="1"/>
          <p:nvPr/>
        </p:nvSpPr>
        <p:spPr>
          <a:xfrm>
            <a:off x="1028700" y="2269237"/>
            <a:ext cx="9258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Perfect the process</a:t>
            </a:r>
          </a:p>
        </p:txBody>
      </p:sp>
      <p:pic>
        <p:nvPicPr>
          <p:cNvPr id="24" name="Graphic 23" descr="Return with solid fill">
            <a:extLst>
              <a:ext uri="{FF2B5EF4-FFF2-40B4-BE49-F238E27FC236}">
                <a16:creationId xmlns:a16="http://schemas.microsoft.com/office/drawing/2014/main" id="{C88C9A18-65A3-865A-6BB9-5F7154538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59905" y="3840480"/>
            <a:ext cx="1920240" cy="1920240"/>
          </a:xfrm>
          <a:prstGeom prst="rect">
            <a:avLst/>
          </a:prstGeom>
        </p:spPr>
      </p:pic>
      <p:grpSp>
        <p:nvGrpSpPr>
          <p:cNvPr id="25" name="Group 14">
            <a:extLst>
              <a:ext uri="{FF2B5EF4-FFF2-40B4-BE49-F238E27FC236}">
                <a16:creationId xmlns:a16="http://schemas.microsoft.com/office/drawing/2014/main" id="{09838F59-F6F3-16BA-31D1-83E6B720615D}"/>
              </a:ext>
            </a:extLst>
          </p:cNvPr>
          <p:cNvGrpSpPr/>
          <p:nvPr/>
        </p:nvGrpSpPr>
        <p:grpSpPr>
          <a:xfrm>
            <a:off x="3041876" y="3390900"/>
            <a:ext cx="7863840" cy="6629400"/>
            <a:chOff x="0" y="0"/>
            <a:chExt cx="3883970" cy="406400"/>
          </a:xfrm>
        </p:grpSpPr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DFECCC1-6D8C-7F6D-5145-F640D32E2D61}"/>
                </a:ext>
              </a:extLst>
            </p:cNvPr>
            <p:cNvSpPr/>
            <p:nvPr/>
          </p:nvSpPr>
          <p:spPr>
            <a:xfrm>
              <a:off x="0" y="0"/>
              <a:ext cx="3883970" cy="406400"/>
            </a:xfrm>
            <a:custGeom>
              <a:avLst/>
              <a:gdLst/>
              <a:ahLst/>
              <a:cxnLst/>
              <a:rect l="l" t="t" r="r" b="b"/>
              <a:pathLst>
                <a:path w="3883970" h="406400">
                  <a:moveTo>
                    <a:pt x="3680770" y="0"/>
                  </a:moveTo>
                  <a:cubicBezTo>
                    <a:pt x="3792994" y="0"/>
                    <a:pt x="3883970" y="90976"/>
                    <a:pt x="3883970" y="203200"/>
                  </a:cubicBezTo>
                  <a:cubicBezTo>
                    <a:pt x="3883970" y="315424"/>
                    <a:pt x="3792994" y="406400"/>
                    <a:pt x="368077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39CA335-EF8B-B116-618A-1BFBE5DE0916}"/>
                </a:ext>
              </a:extLst>
            </p:cNvPr>
            <p:cNvSpPr txBox="1"/>
            <p:nvPr/>
          </p:nvSpPr>
          <p:spPr>
            <a:xfrm>
              <a:off x="0" y="-57150"/>
              <a:ext cx="388397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4E333F3-216D-69A2-A0DB-6A6A1ED650D7}"/>
              </a:ext>
            </a:extLst>
          </p:cNvPr>
          <p:cNvSpPr txBox="1"/>
          <p:nvPr/>
        </p:nvSpPr>
        <p:spPr>
          <a:xfrm>
            <a:off x="3504257" y="3725523"/>
            <a:ext cx="6939077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spcAft>
                <a:spcPts val="30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System should always </a:t>
            </a:r>
            <a:r>
              <a:rPr lang="en-US" sz="3600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evolve &amp; improve</a:t>
            </a: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 increase efficiency</a:t>
            </a:r>
          </a:p>
          <a:p>
            <a:pPr marL="742950" indent="-742950" algn="ctr">
              <a:spcAft>
                <a:spcPts val="30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Change only </a:t>
            </a:r>
            <a:r>
              <a:rPr lang="en-US" sz="3600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</a:t>
            </a: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variable at a time</a:t>
            </a:r>
          </a:p>
          <a:p>
            <a:pPr marL="742950" indent="-742950" algn="ctr">
              <a:spcAft>
                <a:spcPts val="30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Must </a:t>
            </a:r>
            <a:r>
              <a:rPr lang="en-US" sz="3600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USE</a:t>
            </a: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 process to improve it</a:t>
            </a:r>
          </a:p>
          <a:p>
            <a:pPr marL="742950" indent="-742950" algn="ctr">
              <a:spcAft>
                <a:spcPts val="30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 </a:t>
            </a:r>
            <a:r>
              <a:rPr lang="en-US" sz="3600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immediate</a:t>
            </a: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250553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73239">
            <a:off x="12086401" y="-5427993"/>
            <a:ext cx="10345798" cy="16351799"/>
            <a:chOff x="0" y="0"/>
            <a:chExt cx="2724819" cy="43066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4819" cy="4306647"/>
            </a:xfrm>
            <a:custGeom>
              <a:avLst/>
              <a:gdLst/>
              <a:ahLst/>
              <a:cxnLst/>
              <a:rect l="l" t="t" r="r" b="b"/>
              <a:pathLst>
                <a:path w="2724819" h="4306647">
                  <a:moveTo>
                    <a:pt x="0" y="0"/>
                  </a:moveTo>
                  <a:lnTo>
                    <a:pt x="2724819" y="0"/>
                  </a:lnTo>
                  <a:lnTo>
                    <a:pt x="2724819" y="4306647"/>
                  </a:lnTo>
                  <a:lnTo>
                    <a:pt x="0" y="4306647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24819" cy="4363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679431">
            <a:off x="14180616" y="-5779621"/>
            <a:ext cx="8214769" cy="20939512"/>
            <a:chOff x="0" y="0"/>
            <a:chExt cx="2163560" cy="5514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3560" cy="5514933"/>
            </a:xfrm>
            <a:custGeom>
              <a:avLst/>
              <a:gdLst/>
              <a:ahLst/>
              <a:cxnLst/>
              <a:rect l="l" t="t" r="r" b="b"/>
              <a:pathLst>
                <a:path w="2163560" h="5514933">
                  <a:moveTo>
                    <a:pt x="0" y="0"/>
                  </a:moveTo>
                  <a:lnTo>
                    <a:pt x="2163560" y="0"/>
                  </a:lnTo>
                  <a:lnTo>
                    <a:pt x="2163560" y="5514933"/>
                  </a:lnTo>
                  <a:lnTo>
                    <a:pt x="0" y="5514933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163560" cy="5572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009650"/>
            <a:ext cx="6661252" cy="626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19"/>
              </a:lnSpc>
            </a:pPr>
            <a:r>
              <a:rPr lang="en-US" sz="5400" b="1" spc="-1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Key Takeaways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007556" y="681068"/>
            <a:ext cx="6758001" cy="8927880"/>
            <a:chOff x="0" y="0"/>
            <a:chExt cx="17527016" cy="231546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527015" cy="23154639"/>
            </a:xfrm>
            <a:custGeom>
              <a:avLst/>
              <a:gdLst/>
              <a:ahLst/>
              <a:cxnLst/>
              <a:rect l="l" t="t" r="r" b="b"/>
              <a:pathLst>
                <a:path w="17527015" h="23154639">
                  <a:moveTo>
                    <a:pt x="0" y="0"/>
                  </a:moveTo>
                  <a:lnTo>
                    <a:pt x="7193661" y="12948666"/>
                  </a:lnTo>
                  <a:lnTo>
                    <a:pt x="1843405" y="23154639"/>
                  </a:lnTo>
                  <a:lnTo>
                    <a:pt x="17527015" y="23154639"/>
                  </a:lnTo>
                  <a:lnTo>
                    <a:pt x="17527015" y="0"/>
                  </a:lnTo>
                  <a:close/>
                </a:path>
              </a:pathLst>
            </a:custGeom>
            <a:blipFill>
              <a:blip r:embed="rId2"/>
              <a:stretch>
                <a:fillRect l="-8112" r="-23996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 rot="-7179605">
            <a:off x="7349600" y="-917861"/>
            <a:ext cx="5313680" cy="1173100"/>
            <a:chOff x="0" y="0"/>
            <a:chExt cx="1576557" cy="34805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76558" cy="348056"/>
            </a:xfrm>
            <a:custGeom>
              <a:avLst/>
              <a:gdLst/>
              <a:ahLst/>
              <a:cxnLst/>
              <a:rect l="l" t="t" r="r" b="b"/>
              <a:pathLst>
                <a:path w="1576558" h="348056">
                  <a:moveTo>
                    <a:pt x="203200" y="0"/>
                  </a:moveTo>
                  <a:lnTo>
                    <a:pt x="1576558" y="0"/>
                  </a:lnTo>
                  <a:lnTo>
                    <a:pt x="1373358" y="348056"/>
                  </a:lnTo>
                  <a:lnTo>
                    <a:pt x="0" y="34805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57150"/>
              <a:ext cx="1373357" cy="40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60C066E-AA20-C6BE-30EE-3316493DCD86}"/>
              </a:ext>
            </a:extLst>
          </p:cNvPr>
          <p:cNvSpPr txBox="1"/>
          <p:nvPr/>
        </p:nvSpPr>
        <p:spPr>
          <a:xfrm>
            <a:off x="1028700" y="2269237"/>
            <a:ext cx="9258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Sales Is a Learnable Skill</a:t>
            </a:r>
          </a:p>
        </p:txBody>
      </p:sp>
      <p:pic>
        <p:nvPicPr>
          <p:cNvPr id="24" name="Graphic 23" descr="Return with solid fill">
            <a:extLst>
              <a:ext uri="{FF2B5EF4-FFF2-40B4-BE49-F238E27FC236}">
                <a16:creationId xmlns:a16="http://schemas.microsoft.com/office/drawing/2014/main" id="{C88C9A18-65A3-865A-6BB9-5F7154538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59905" y="3840480"/>
            <a:ext cx="1920240" cy="1920240"/>
          </a:xfrm>
          <a:prstGeom prst="rect">
            <a:avLst/>
          </a:prstGeom>
        </p:spPr>
      </p:pic>
      <p:grpSp>
        <p:nvGrpSpPr>
          <p:cNvPr id="25" name="Group 14">
            <a:extLst>
              <a:ext uri="{FF2B5EF4-FFF2-40B4-BE49-F238E27FC236}">
                <a16:creationId xmlns:a16="http://schemas.microsoft.com/office/drawing/2014/main" id="{09838F59-F6F3-16BA-31D1-83E6B720615D}"/>
              </a:ext>
            </a:extLst>
          </p:cNvPr>
          <p:cNvGrpSpPr/>
          <p:nvPr/>
        </p:nvGrpSpPr>
        <p:grpSpPr>
          <a:xfrm>
            <a:off x="3041876" y="3840480"/>
            <a:ext cx="7863840" cy="3473850"/>
            <a:chOff x="0" y="0"/>
            <a:chExt cx="3883970" cy="406400"/>
          </a:xfrm>
        </p:grpSpPr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DFECCC1-6D8C-7F6D-5145-F640D32E2D61}"/>
                </a:ext>
              </a:extLst>
            </p:cNvPr>
            <p:cNvSpPr/>
            <p:nvPr/>
          </p:nvSpPr>
          <p:spPr>
            <a:xfrm>
              <a:off x="0" y="0"/>
              <a:ext cx="3883970" cy="406400"/>
            </a:xfrm>
            <a:custGeom>
              <a:avLst/>
              <a:gdLst/>
              <a:ahLst/>
              <a:cxnLst/>
              <a:rect l="l" t="t" r="r" b="b"/>
              <a:pathLst>
                <a:path w="3883970" h="406400">
                  <a:moveTo>
                    <a:pt x="3680770" y="0"/>
                  </a:moveTo>
                  <a:cubicBezTo>
                    <a:pt x="3792994" y="0"/>
                    <a:pt x="3883970" y="90976"/>
                    <a:pt x="3883970" y="203200"/>
                  </a:cubicBezTo>
                  <a:cubicBezTo>
                    <a:pt x="3883970" y="315424"/>
                    <a:pt x="3792994" y="406400"/>
                    <a:pt x="368077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39CA335-EF8B-B116-618A-1BFBE5DE0916}"/>
                </a:ext>
              </a:extLst>
            </p:cNvPr>
            <p:cNvSpPr txBox="1"/>
            <p:nvPr/>
          </p:nvSpPr>
          <p:spPr>
            <a:xfrm>
              <a:off x="0" y="-57150"/>
              <a:ext cx="388397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4E333F3-216D-69A2-A0DB-6A6A1ED650D7}"/>
              </a:ext>
            </a:extLst>
          </p:cNvPr>
          <p:cNvSpPr txBox="1"/>
          <p:nvPr/>
        </p:nvSpPr>
        <p:spPr>
          <a:xfrm>
            <a:off x="3504257" y="4297680"/>
            <a:ext cx="69390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Mindset shift from “I’m not a salesperson” to “I can sell effectively in my own way.”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4570" y="9809913"/>
            <a:ext cx="15937149" cy="767121"/>
            <a:chOff x="0" y="0"/>
            <a:chExt cx="7382897" cy="355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776628">
            <a:off x="-4144199" y="-5908224"/>
            <a:ext cx="10345798" cy="16351799"/>
            <a:chOff x="0" y="0"/>
            <a:chExt cx="2724819" cy="43066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4819" cy="4306647"/>
            </a:xfrm>
            <a:custGeom>
              <a:avLst/>
              <a:gdLst/>
              <a:ahLst/>
              <a:cxnLst/>
              <a:rect l="l" t="t" r="r" b="b"/>
              <a:pathLst>
                <a:path w="2724819" h="4306647">
                  <a:moveTo>
                    <a:pt x="0" y="0"/>
                  </a:moveTo>
                  <a:lnTo>
                    <a:pt x="2724819" y="0"/>
                  </a:lnTo>
                  <a:lnTo>
                    <a:pt x="2724819" y="4306647"/>
                  </a:lnTo>
                  <a:lnTo>
                    <a:pt x="0" y="4306647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724819" cy="4363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688468">
            <a:off x="-4485243" y="-6216155"/>
            <a:ext cx="8214769" cy="20939512"/>
            <a:chOff x="0" y="0"/>
            <a:chExt cx="2163560" cy="5514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3560" cy="5514933"/>
            </a:xfrm>
            <a:custGeom>
              <a:avLst/>
              <a:gdLst/>
              <a:ahLst/>
              <a:cxnLst/>
              <a:rect l="l" t="t" r="r" b="b"/>
              <a:pathLst>
                <a:path w="2163560" h="5514933">
                  <a:moveTo>
                    <a:pt x="0" y="0"/>
                  </a:moveTo>
                  <a:lnTo>
                    <a:pt x="2163560" y="0"/>
                  </a:lnTo>
                  <a:lnTo>
                    <a:pt x="2163560" y="5514933"/>
                  </a:lnTo>
                  <a:lnTo>
                    <a:pt x="0" y="5514933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163560" cy="5572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3612693">
            <a:off x="5942557" y="-181553"/>
            <a:ext cx="3585645" cy="1193614"/>
            <a:chOff x="0" y="0"/>
            <a:chExt cx="1072680" cy="3570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2680" cy="357081"/>
            </a:xfrm>
            <a:custGeom>
              <a:avLst/>
              <a:gdLst/>
              <a:ahLst/>
              <a:cxnLst/>
              <a:rect l="l" t="t" r="r" b="b"/>
              <a:pathLst>
                <a:path w="1072680" h="357081">
                  <a:moveTo>
                    <a:pt x="869480" y="0"/>
                  </a:moveTo>
                  <a:lnTo>
                    <a:pt x="0" y="0"/>
                  </a:lnTo>
                  <a:lnTo>
                    <a:pt x="203200" y="357081"/>
                  </a:lnTo>
                  <a:lnTo>
                    <a:pt x="1072680" y="357081"/>
                  </a:lnTo>
                  <a:lnTo>
                    <a:pt x="86948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869480" cy="4142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100760" y="2835176"/>
            <a:ext cx="11727533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endParaRPr lang="en-US" sz="6000" b="1" spc="-134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  <a:p>
            <a:pPr algn="r"/>
            <a:r>
              <a:rPr lang="en-US" sz="6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“</a:t>
            </a:r>
            <a:r>
              <a:rPr lang="en-US" sz="6000" b="1" i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It's not a lot of work to learn how to sell, it is however a lot of work if you continue </a:t>
            </a:r>
          </a:p>
          <a:p>
            <a:pPr algn="r"/>
            <a:r>
              <a:rPr lang="en-US" sz="6000" b="1" i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to avoid it.</a:t>
            </a:r>
            <a:r>
              <a:rPr lang="en-US" sz="6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"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4470507" y="9473808"/>
            <a:ext cx="8272272" cy="1103227"/>
            <a:chOff x="0" y="0"/>
            <a:chExt cx="2664649" cy="3553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6216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73239">
            <a:off x="14023048" y="-4580527"/>
            <a:ext cx="10345798" cy="16351799"/>
            <a:chOff x="0" y="0"/>
            <a:chExt cx="2724819" cy="43066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4819" cy="4306647"/>
            </a:xfrm>
            <a:custGeom>
              <a:avLst/>
              <a:gdLst/>
              <a:ahLst/>
              <a:cxnLst/>
              <a:rect l="l" t="t" r="r" b="b"/>
              <a:pathLst>
                <a:path w="2724819" h="4306647">
                  <a:moveTo>
                    <a:pt x="0" y="0"/>
                  </a:moveTo>
                  <a:lnTo>
                    <a:pt x="2724819" y="0"/>
                  </a:lnTo>
                  <a:lnTo>
                    <a:pt x="2724819" y="4306647"/>
                  </a:lnTo>
                  <a:lnTo>
                    <a:pt x="0" y="4306647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24819" cy="4363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629417">
            <a:off x="14661695" y="-288340"/>
            <a:ext cx="7415213" cy="18535640"/>
            <a:chOff x="0" y="0"/>
            <a:chExt cx="1952978" cy="48818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2978" cy="4881815"/>
            </a:xfrm>
            <a:custGeom>
              <a:avLst/>
              <a:gdLst/>
              <a:ahLst/>
              <a:cxnLst/>
              <a:rect l="l" t="t" r="r" b="b"/>
              <a:pathLst>
                <a:path w="1952978" h="4881815">
                  <a:moveTo>
                    <a:pt x="0" y="0"/>
                  </a:moveTo>
                  <a:lnTo>
                    <a:pt x="1952978" y="0"/>
                  </a:lnTo>
                  <a:lnTo>
                    <a:pt x="1952978" y="4881815"/>
                  </a:lnTo>
                  <a:lnTo>
                    <a:pt x="0" y="4881815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952978" cy="493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629417">
            <a:off x="14479373" y="-3456220"/>
            <a:ext cx="877129" cy="18535640"/>
            <a:chOff x="0" y="0"/>
            <a:chExt cx="231013" cy="48818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1013" cy="4881815"/>
            </a:xfrm>
            <a:custGeom>
              <a:avLst/>
              <a:gdLst/>
              <a:ahLst/>
              <a:cxnLst/>
              <a:rect l="l" t="t" r="r" b="b"/>
              <a:pathLst>
                <a:path w="231013" h="4881815">
                  <a:moveTo>
                    <a:pt x="0" y="0"/>
                  </a:moveTo>
                  <a:lnTo>
                    <a:pt x="231013" y="0"/>
                  </a:lnTo>
                  <a:lnTo>
                    <a:pt x="231013" y="4881815"/>
                  </a:lnTo>
                  <a:lnTo>
                    <a:pt x="0" y="4881815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31013" cy="4938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7179605">
            <a:off x="8989577" y="-207574"/>
            <a:ext cx="5313680" cy="1173100"/>
            <a:chOff x="0" y="0"/>
            <a:chExt cx="1576557" cy="3480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76558" cy="348056"/>
            </a:xfrm>
            <a:custGeom>
              <a:avLst/>
              <a:gdLst/>
              <a:ahLst/>
              <a:cxnLst/>
              <a:rect l="l" t="t" r="r" b="b"/>
              <a:pathLst>
                <a:path w="1576558" h="348056">
                  <a:moveTo>
                    <a:pt x="203200" y="0"/>
                  </a:moveTo>
                  <a:lnTo>
                    <a:pt x="1576558" y="0"/>
                  </a:lnTo>
                  <a:lnTo>
                    <a:pt x="1373358" y="348056"/>
                  </a:lnTo>
                  <a:lnTo>
                    <a:pt x="0" y="34805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57150"/>
              <a:ext cx="1373357" cy="40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14">
            <a:extLst>
              <a:ext uri="{FF2B5EF4-FFF2-40B4-BE49-F238E27FC236}">
                <a16:creationId xmlns:a16="http://schemas.microsoft.com/office/drawing/2014/main" id="{8B2E45A4-7766-289E-A50A-BFB0E6C6F51A}"/>
              </a:ext>
            </a:extLst>
          </p:cNvPr>
          <p:cNvSpPr txBox="1"/>
          <p:nvPr/>
        </p:nvSpPr>
        <p:spPr>
          <a:xfrm>
            <a:off x="1028700" y="3773233"/>
            <a:ext cx="8815447" cy="1833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62"/>
              </a:lnSpc>
            </a:pPr>
            <a:r>
              <a:rPr lang="en-US" sz="11913" b="1" spc="-35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</a:p>
        </p:txBody>
      </p:sp>
      <p:sp>
        <p:nvSpPr>
          <p:cNvPr id="38" name="TextBox 23">
            <a:extLst>
              <a:ext uri="{FF2B5EF4-FFF2-40B4-BE49-F238E27FC236}">
                <a16:creationId xmlns:a16="http://schemas.microsoft.com/office/drawing/2014/main" id="{8871BE97-228F-77C7-524B-124F05650A64}"/>
              </a:ext>
            </a:extLst>
          </p:cNvPr>
          <p:cNvSpPr txBox="1"/>
          <p:nvPr/>
        </p:nvSpPr>
        <p:spPr>
          <a:xfrm>
            <a:off x="1028700" y="5436646"/>
            <a:ext cx="8115300" cy="601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0"/>
              </a:lnSpc>
            </a:pPr>
            <a:r>
              <a:rPr lang="en-US" sz="3938" b="1" spc="147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For Your Attention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73239">
            <a:off x="12086401" y="-5427993"/>
            <a:ext cx="10345798" cy="16351799"/>
            <a:chOff x="0" y="0"/>
            <a:chExt cx="2724819" cy="43066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4819" cy="4306647"/>
            </a:xfrm>
            <a:custGeom>
              <a:avLst/>
              <a:gdLst/>
              <a:ahLst/>
              <a:cxnLst/>
              <a:rect l="l" t="t" r="r" b="b"/>
              <a:pathLst>
                <a:path w="2724819" h="4306647">
                  <a:moveTo>
                    <a:pt x="0" y="0"/>
                  </a:moveTo>
                  <a:lnTo>
                    <a:pt x="2724819" y="0"/>
                  </a:lnTo>
                  <a:lnTo>
                    <a:pt x="2724819" y="4306647"/>
                  </a:lnTo>
                  <a:lnTo>
                    <a:pt x="0" y="4306647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24819" cy="4363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679431">
            <a:off x="14180616" y="-5779621"/>
            <a:ext cx="8214769" cy="20939512"/>
            <a:chOff x="0" y="0"/>
            <a:chExt cx="2163560" cy="5514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3560" cy="5514933"/>
            </a:xfrm>
            <a:custGeom>
              <a:avLst/>
              <a:gdLst/>
              <a:ahLst/>
              <a:cxnLst/>
              <a:rect l="l" t="t" r="r" b="b"/>
              <a:pathLst>
                <a:path w="2163560" h="5514933">
                  <a:moveTo>
                    <a:pt x="0" y="0"/>
                  </a:moveTo>
                  <a:lnTo>
                    <a:pt x="2163560" y="0"/>
                  </a:lnTo>
                  <a:lnTo>
                    <a:pt x="2163560" y="5514933"/>
                  </a:lnTo>
                  <a:lnTo>
                    <a:pt x="0" y="5514933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163560" cy="5572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009650"/>
            <a:ext cx="6661252" cy="626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19"/>
              </a:lnSpc>
            </a:pPr>
            <a:r>
              <a:rPr lang="en-US" sz="5400" b="1" spc="-1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Key Takeaways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007556" y="681068"/>
            <a:ext cx="6758001" cy="8927880"/>
            <a:chOff x="0" y="0"/>
            <a:chExt cx="17527016" cy="231546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527015" cy="23154639"/>
            </a:xfrm>
            <a:custGeom>
              <a:avLst/>
              <a:gdLst/>
              <a:ahLst/>
              <a:cxnLst/>
              <a:rect l="l" t="t" r="r" b="b"/>
              <a:pathLst>
                <a:path w="17527015" h="23154639">
                  <a:moveTo>
                    <a:pt x="0" y="0"/>
                  </a:moveTo>
                  <a:lnTo>
                    <a:pt x="7193661" y="12948666"/>
                  </a:lnTo>
                  <a:lnTo>
                    <a:pt x="1843405" y="23154639"/>
                  </a:lnTo>
                  <a:lnTo>
                    <a:pt x="17527015" y="23154639"/>
                  </a:lnTo>
                  <a:lnTo>
                    <a:pt x="17527015" y="0"/>
                  </a:lnTo>
                  <a:close/>
                </a:path>
              </a:pathLst>
            </a:custGeom>
            <a:blipFill>
              <a:blip r:embed="rId2"/>
              <a:stretch>
                <a:fillRect l="-8112" r="-23996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 rot="-7179605">
            <a:off x="7349600" y="-917861"/>
            <a:ext cx="5313680" cy="1173100"/>
            <a:chOff x="0" y="0"/>
            <a:chExt cx="1576557" cy="34805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76558" cy="348056"/>
            </a:xfrm>
            <a:custGeom>
              <a:avLst/>
              <a:gdLst/>
              <a:ahLst/>
              <a:cxnLst/>
              <a:rect l="l" t="t" r="r" b="b"/>
              <a:pathLst>
                <a:path w="1576558" h="348056">
                  <a:moveTo>
                    <a:pt x="203200" y="0"/>
                  </a:moveTo>
                  <a:lnTo>
                    <a:pt x="1576558" y="0"/>
                  </a:lnTo>
                  <a:lnTo>
                    <a:pt x="1373358" y="348056"/>
                  </a:lnTo>
                  <a:lnTo>
                    <a:pt x="0" y="34805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57150"/>
              <a:ext cx="1373357" cy="40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60C066E-AA20-C6BE-30EE-3316493DCD86}"/>
              </a:ext>
            </a:extLst>
          </p:cNvPr>
          <p:cNvSpPr txBox="1"/>
          <p:nvPr/>
        </p:nvSpPr>
        <p:spPr>
          <a:xfrm>
            <a:off x="1028700" y="2269237"/>
            <a:ext cx="9258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The Introvert’s Edge</a:t>
            </a:r>
          </a:p>
        </p:txBody>
      </p:sp>
      <p:pic>
        <p:nvPicPr>
          <p:cNvPr id="24" name="Graphic 23" descr="Return with solid fill">
            <a:extLst>
              <a:ext uri="{FF2B5EF4-FFF2-40B4-BE49-F238E27FC236}">
                <a16:creationId xmlns:a16="http://schemas.microsoft.com/office/drawing/2014/main" id="{C88C9A18-65A3-865A-6BB9-5F7154538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59905" y="3840480"/>
            <a:ext cx="1920240" cy="1920240"/>
          </a:xfrm>
          <a:prstGeom prst="rect">
            <a:avLst/>
          </a:prstGeom>
        </p:spPr>
      </p:pic>
      <p:grpSp>
        <p:nvGrpSpPr>
          <p:cNvPr id="25" name="Group 14">
            <a:extLst>
              <a:ext uri="{FF2B5EF4-FFF2-40B4-BE49-F238E27FC236}">
                <a16:creationId xmlns:a16="http://schemas.microsoft.com/office/drawing/2014/main" id="{09838F59-F6F3-16BA-31D1-83E6B720615D}"/>
              </a:ext>
            </a:extLst>
          </p:cNvPr>
          <p:cNvGrpSpPr/>
          <p:nvPr/>
        </p:nvGrpSpPr>
        <p:grpSpPr>
          <a:xfrm>
            <a:off x="3041876" y="3840479"/>
            <a:ext cx="7863840" cy="5197979"/>
            <a:chOff x="0" y="0"/>
            <a:chExt cx="3883970" cy="406400"/>
          </a:xfrm>
        </p:grpSpPr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DFECCC1-6D8C-7F6D-5145-F640D32E2D61}"/>
                </a:ext>
              </a:extLst>
            </p:cNvPr>
            <p:cNvSpPr/>
            <p:nvPr/>
          </p:nvSpPr>
          <p:spPr>
            <a:xfrm>
              <a:off x="0" y="0"/>
              <a:ext cx="3883970" cy="406400"/>
            </a:xfrm>
            <a:custGeom>
              <a:avLst/>
              <a:gdLst/>
              <a:ahLst/>
              <a:cxnLst/>
              <a:rect l="l" t="t" r="r" b="b"/>
              <a:pathLst>
                <a:path w="3883970" h="406400">
                  <a:moveTo>
                    <a:pt x="3680770" y="0"/>
                  </a:moveTo>
                  <a:cubicBezTo>
                    <a:pt x="3792994" y="0"/>
                    <a:pt x="3883970" y="90976"/>
                    <a:pt x="3883970" y="203200"/>
                  </a:cubicBezTo>
                  <a:cubicBezTo>
                    <a:pt x="3883970" y="315424"/>
                    <a:pt x="3792994" y="406400"/>
                    <a:pt x="368077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39CA335-EF8B-B116-618A-1BFBE5DE0916}"/>
                </a:ext>
              </a:extLst>
            </p:cNvPr>
            <p:cNvSpPr txBox="1"/>
            <p:nvPr/>
          </p:nvSpPr>
          <p:spPr>
            <a:xfrm>
              <a:off x="0" y="-57150"/>
              <a:ext cx="388397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4E333F3-216D-69A2-A0DB-6A6A1ED650D7}"/>
              </a:ext>
            </a:extLst>
          </p:cNvPr>
          <p:cNvSpPr txBox="1"/>
          <p:nvPr/>
        </p:nvSpPr>
        <p:spPr>
          <a:xfrm>
            <a:off x="3504257" y="4200393"/>
            <a:ext cx="693907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Active Listening</a:t>
            </a:r>
          </a:p>
          <a:p>
            <a:pPr algn="ctr">
              <a:spcAft>
                <a:spcPts val="2400"/>
              </a:spcAft>
            </a:pPr>
            <a:r>
              <a:rPr lang="en-US" sz="4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Introspection</a:t>
            </a:r>
          </a:p>
          <a:p>
            <a:pPr algn="ctr">
              <a:spcAft>
                <a:spcPts val="2400"/>
              </a:spcAft>
            </a:pPr>
            <a:r>
              <a:rPr lang="en-US" sz="4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Empathy</a:t>
            </a:r>
          </a:p>
          <a:p>
            <a:pPr algn="ctr">
              <a:spcAft>
                <a:spcPts val="2400"/>
              </a:spcAft>
            </a:pPr>
            <a:r>
              <a:rPr lang="en-US" sz="4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Process Oriented</a:t>
            </a:r>
          </a:p>
          <a:p>
            <a:pPr algn="ctr">
              <a:spcAft>
                <a:spcPts val="2400"/>
              </a:spcAft>
            </a:pPr>
            <a:r>
              <a:rPr lang="en-US" sz="4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Analytical</a:t>
            </a:r>
          </a:p>
        </p:txBody>
      </p:sp>
    </p:spTree>
    <p:extLst>
      <p:ext uri="{BB962C8B-B14F-4D97-AF65-F5344CB8AC3E}">
        <p14:creationId xmlns:p14="http://schemas.microsoft.com/office/powerpoint/2010/main" val="149353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73239">
            <a:off x="12086401" y="-5427993"/>
            <a:ext cx="10345798" cy="16351799"/>
            <a:chOff x="0" y="0"/>
            <a:chExt cx="2724819" cy="43066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4819" cy="4306647"/>
            </a:xfrm>
            <a:custGeom>
              <a:avLst/>
              <a:gdLst/>
              <a:ahLst/>
              <a:cxnLst/>
              <a:rect l="l" t="t" r="r" b="b"/>
              <a:pathLst>
                <a:path w="2724819" h="4306647">
                  <a:moveTo>
                    <a:pt x="0" y="0"/>
                  </a:moveTo>
                  <a:lnTo>
                    <a:pt x="2724819" y="0"/>
                  </a:lnTo>
                  <a:lnTo>
                    <a:pt x="2724819" y="4306647"/>
                  </a:lnTo>
                  <a:lnTo>
                    <a:pt x="0" y="4306647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24819" cy="4363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679431">
            <a:off x="14180616" y="-5779621"/>
            <a:ext cx="8214769" cy="20939512"/>
            <a:chOff x="0" y="0"/>
            <a:chExt cx="2163560" cy="5514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3560" cy="5514933"/>
            </a:xfrm>
            <a:custGeom>
              <a:avLst/>
              <a:gdLst/>
              <a:ahLst/>
              <a:cxnLst/>
              <a:rect l="l" t="t" r="r" b="b"/>
              <a:pathLst>
                <a:path w="2163560" h="5514933">
                  <a:moveTo>
                    <a:pt x="0" y="0"/>
                  </a:moveTo>
                  <a:lnTo>
                    <a:pt x="2163560" y="0"/>
                  </a:lnTo>
                  <a:lnTo>
                    <a:pt x="2163560" y="5514933"/>
                  </a:lnTo>
                  <a:lnTo>
                    <a:pt x="0" y="5514933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163560" cy="5572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009650"/>
            <a:ext cx="6661252" cy="626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19"/>
              </a:lnSpc>
            </a:pPr>
            <a:r>
              <a:rPr lang="en-US" sz="5400" b="1" spc="-1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Key Takeaways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007556" y="681068"/>
            <a:ext cx="6758001" cy="8927880"/>
            <a:chOff x="0" y="0"/>
            <a:chExt cx="17527016" cy="231546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527015" cy="23154639"/>
            </a:xfrm>
            <a:custGeom>
              <a:avLst/>
              <a:gdLst/>
              <a:ahLst/>
              <a:cxnLst/>
              <a:rect l="l" t="t" r="r" b="b"/>
              <a:pathLst>
                <a:path w="17527015" h="23154639">
                  <a:moveTo>
                    <a:pt x="0" y="0"/>
                  </a:moveTo>
                  <a:lnTo>
                    <a:pt x="7193661" y="12948666"/>
                  </a:lnTo>
                  <a:lnTo>
                    <a:pt x="1843405" y="23154639"/>
                  </a:lnTo>
                  <a:lnTo>
                    <a:pt x="17527015" y="23154639"/>
                  </a:lnTo>
                  <a:lnTo>
                    <a:pt x="17527015" y="0"/>
                  </a:lnTo>
                  <a:close/>
                </a:path>
              </a:pathLst>
            </a:custGeom>
            <a:blipFill>
              <a:blip r:embed="rId2"/>
              <a:stretch>
                <a:fillRect l="-8112" r="-23996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 rot="-7179605">
            <a:off x="7349600" y="-917861"/>
            <a:ext cx="5313680" cy="1173100"/>
            <a:chOff x="0" y="0"/>
            <a:chExt cx="1576557" cy="34805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76558" cy="348056"/>
            </a:xfrm>
            <a:custGeom>
              <a:avLst/>
              <a:gdLst/>
              <a:ahLst/>
              <a:cxnLst/>
              <a:rect l="l" t="t" r="r" b="b"/>
              <a:pathLst>
                <a:path w="1576558" h="348056">
                  <a:moveTo>
                    <a:pt x="203200" y="0"/>
                  </a:moveTo>
                  <a:lnTo>
                    <a:pt x="1576558" y="0"/>
                  </a:lnTo>
                  <a:lnTo>
                    <a:pt x="1373358" y="348056"/>
                  </a:lnTo>
                  <a:lnTo>
                    <a:pt x="0" y="34805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57150"/>
              <a:ext cx="1373357" cy="405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60C066E-AA20-C6BE-30EE-3316493DCD86}"/>
              </a:ext>
            </a:extLst>
          </p:cNvPr>
          <p:cNvSpPr txBox="1"/>
          <p:nvPr/>
        </p:nvSpPr>
        <p:spPr>
          <a:xfrm>
            <a:off x="1028700" y="2269237"/>
            <a:ext cx="9258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Focus on the system not the sale</a:t>
            </a:r>
          </a:p>
        </p:txBody>
      </p:sp>
      <p:pic>
        <p:nvPicPr>
          <p:cNvPr id="24" name="Graphic 23" descr="Return with solid fill">
            <a:extLst>
              <a:ext uri="{FF2B5EF4-FFF2-40B4-BE49-F238E27FC236}">
                <a16:creationId xmlns:a16="http://schemas.microsoft.com/office/drawing/2014/main" id="{C88C9A18-65A3-865A-6BB9-5F7154538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59905" y="3840480"/>
            <a:ext cx="1920240" cy="1920240"/>
          </a:xfrm>
          <a:prstGeom prst="rect">
            <a:avLst/>
          </a:prstGeom>
        </p:spPr>
      </p:pic>
      <p:grpSp>
        <p:nvGrpSpPr>
          <p:cNvPr id="25" name="Group 14">
            <a:extLst>
              <a:ext uri="{FF2B5EF4-FFF2-40B4-BE49-F238E27FC236}">
                <a16:creationId xmlns:a16="http://schemas.microsoft.com/office/drawing/2014/main" id="{09838F59-F6F3-16BA-31D1-83E6B720615D}"/>
              </a:ext>
            </a:extLst>
          </p:cNvPr>
          <p:cNvGrpSpPr/>
          <p:nvPr/>
        </p:nvGrpSpPr>
        <p:grpSpPr>
          <a:xfrm>
            <a:off x="3041876" y="3390900"/>
            <a:ext cx="7863840" cy="6629400"/>
            <a:chOff x="0" y="0"/>
            <a:chExt cx="3883970" cy="406400"/>
          </a:xfrm>
        </p:grpSpPr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DFECCC1-6D8C-7F6D-5145-F640D32E2D61}"/>
                </a:ext>
              </a:extLst>
            </p:cNvPr>
            <p:cNvSpPr/>
            <p:nvPr/>
          </p:nvSpPr>
          <p:spPr>
            <a:xfrm>
              <a:off x="0" y="0"/>
              <a:ext cx="3883970" cy="406400"/>
            </a:xfrm>
            <a:custGeom>
              <a:avLst/>
              <a:gdLst/>
              <a:ahLst/>
              <a:cxnLst/>
              <a:rect l="l" t="t" r="r" b="b"/>
              <a:pathLst>
                <a:path w="3883970" h="406400">
                  <a:moveTo>
                    <a:pt x="3680770" y="0"/>
                  </a:moveTo>
                  <a:cubicBezTo>
                    <a:pt x="3792994" y="0"/>
                    <a:pt x="3883970" y="90976"/>
                    <a:pt x="3883970" y="203200"/>
                  </a:cubicBezTo>
                  <a:cubicBezTo>
                    <a:pt x="3883970" y="315424"/>
                    <a:pt x="3792994" y="406400"/>
                    <a:pt x="368077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E39CA335-EF8B-B116-618A-1BFBE5DE0916}"/>
                </a:ext>
              </a:extLst>
            </p:cNvPr>
            <p:cNvSpPr txBox="1"/>
            <p:nvPr/>
          </p:nvSpPr>
          <p:spPr>
            <a:xfrm>
              <a:off x="0" y="-57150"/>
              <a:ext cx="388397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4E333F3-216D-69A2-A0DB-6A6A1ED650D7}"/>
              </a:ext>
            </a:extLst>
          </p:cNvPr>
          <p:cNvSpPr txBox="1"/>
          <p:nvPr/>
        </p:nvSpPr>
        <p:spPr>
          <a:xfrm>
            <a:off x="3504257" y="3725523"/>
            <a:ext cx="69390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spcAft>
                <a:spcPts val="1800"/>
              </a:spcAft>
              <a:buFont typeface="+mj-lt"/>
              <a:buAutoNum type="arabicPeriod"/>
            </a:pPr>
            <a:r>
              <a:rPr lang="en-US" sz="4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Build rapport</a:t>
            </a:r>
          </a:p>
          <a:p>
            <a:pPr marL="742950" indent="-742950" algn="ctr">
              <a:spcAft>
                <a:spcPts val="1800"/>
              </a:spcAft>
              <a:buFont typeface="+mj-lt"/>
              <a:buAutoNum type="arabicPeriod"/>
            </a:pPr>
            <a:r>
              <a:rPr lang="en-US" sz="4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 the agenda</a:t>
            </a:r>
          </a:p>
          <a:p>
            <a:pPr marL="742950" indent="-742950" algn="ctr">
              <a:spcAft>
                <a:spcPts val="1800"/>
              </a:spcAft>
              <a:buFont typeface="+mj-lt"/>
              <a:buAutoNum type="arabicPeriod"/>
            </a:pPr>
            <a:r>
              <a:rPr lang="en-US" sz="4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Ask probing questions</a:t>
            </a:r>
          </a:p>
          <a:p>
            <a:pPr marL="742950" indent="-742950" algn="ctr">
              <a:spcAft>
                <a:spcPts val="1800"/>
              </a:spcAft>
              <a:buFont typeface="+mj-lt"/>
              <a:buAutoNum type="arabicPeriod"/>
            </a:pPr>
            <a:r>
              <a:rPr lang="en-US" sz="4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Qualify the prospect</a:t>
            </a:r>
          </a:p>
          <a:p>
            <a:pPr marL="742950" indent="-742950" algn="ctr">
              <a:spcAft>
                <a:spcPts val="1800"/>
              </a:spcAft>
              <a:buFont typeface="+mj-lt"/>
              <a:buAutoNum type="arabicPeriod"/>
            </a:pPr>
            <a:r>
              <a:rPr lang="en-US" sz="4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Tell a story</a:t>
            </a:r>
          </a:p>
          <a:p>
            <a:pPr marL="742950" indent="-742950" algn="ctr">
              <a:spcAft>
                <a:spcPts val="1800"/>
              </a:spcAft>
              <a:buFont typeface="+mj-lt"/>
              <a:buAutoNum type="arabicPeriod"/>
            </a:pPr>
            <a:r>
              <a:rPr lang="en-US" sz="4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Handle objections</a:t>
            </a:r>
          </a:p>
          <a:p>
            <a:pPr marL="742950" indent="-742950" algn="ctr">
              <a:spcAft>
                <a:spcPts val="1800"/>
              </a:spcAft>
              <a:buFont typeface="+mj-lt"/>
              <a:buAutoNum type="arabicPeriod"/>
            </a:pPr>
            <a:r>
              <a:rPr lang="en-US" sz="4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Close the sale</a:t>
            </a:r>
          </a:p>
        </p:txBody>
      </p:sp>
    </p:spTree>
    <p:extLst>
      <p:ext uri="{BB962C8B-B14F-4D97-AF65-F5344CB8AC3E}">
        <p14:creationId xmlns:p14="http://schemas.microsoft.com/office/powerpoint/2010/main" val="24216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4570" y="9809913"/>
            <a:ext cx="15937149" cy="767121"/>
            <a:chOff x="0" y="0"/>
            <a:chExt cx="7382897" cy="355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776628">
            <a:off x="-4144199" y="-5908224"/>
            <a:ext cx="10345798" cy="16351799"/>
            <a:chOff x="0" y="0"/>
            <a:chExt cx="2724819" cy="43066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4819" cy="4306647"/>
            </a:xfrm>
            <a:custGeom>
              <a:avLst/>
              <a:gdLst/>
              <a:ahLst/>
              <a:cxnLst/>
              <a:rect l="l" t="t" r="r" b="b"/>
              <a:pathLst>
                <a:path w="2724819" h="4306647">
                  <a:moveTo>
                    <a:pt x="0" y="0"/>
                  </a:moveTo>
                  <a:lnTo>
                    <a:pt x="2724819" y="0"/>
                  </a:lnTo>
                  <a:lnTo>
                    <a:pt x="2724819" y="4306647"/>
                  </a:lnTo>
                  <a:lnTo>
                    <a:pt x="0" y="4306647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724819" cy="4363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688468">
            <a:off x="-4485243" y="-6216155"/>
            <a:ext cx="8214769" cy="20939512"/>
            <a:chOff x="0" y="0"/>
            <a:chExt cx="2163560" cy="5514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3560" cy="5514933"/>
            </a:xfrm>
            <a:custGeom>
              <a:avLst/>
              <a:gdLst/>
              <a:ahLst/>
              <a:cxnLst/>
              <a:rect l="l" t="t" r="r" b="b"/>
              <a:pathLst>
                <a:path w="2163560" h="5514933">
                  <a:moveTo>
                    <a:pt x="0" y="0"/>
                  </a:moveTo>
                  <a:lnTo>
                    <a:pt x="2163560" y="0"/>
                  </a:lnTo>
                  <a:lnTo>
                    <a:pt x="2163560" y="5514933"/>
                  </a:lnTo>
                  <a:lnTo>
                    <a:pt x="0" y="5514933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163560" cy="5572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3612693">
            <a:off x="5942557" y="-181553"/>
            <a:ext cx="3585645" cy="1193614"/>
            <a:chOff x="0" y="0"/>
            <a:chExt cx="1072680" cy="3570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2680" cy="357081"/>
            </a:xfrm>
            <a:custGeom>
              <a:avLst/>
              <a:gdLst/>
              <a:ahLst/>
              <a:cxnLst/>
              <a:rect l="l" t="t" r="r" b="b"/>
              <a:pathLst>
                <a:path w="1072680" h="357081">
                  <a:moveTo>
                    <a:pt x="869480" y="0"/>
                  </a:moveTo>
                  <a:lnTo>
                    <a:pt x="0" y="0"/>
                  </a:lnTo>
                  <a:lnTo>
                    <a:pt x="203200" y="357081"/>
                  </a:lnTo>
                  <a:lnTo>
                    <a:pt x="1072680" y="357081"/>
                  </a:lnTo>
                  <a:lnTo>
                    <a:pt x="86948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869480" cy="4142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100760" y="1462120"/>
            <a:ext cx="11727533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8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Step One: </a:t>
            </a:r>
            <a:r>
              <a:rPr lang="en-US" sz="8000" b="1" u="sng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Trust</a:t>
            </a:r>
          </a:p>
          <a:p>
            <a:pPr algn="r"/>
            <a:endParaRPr lang="en-US" sz="6000" b="1" spc="-134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  <a:p>
            <a:pPr algn="r"/>
            <a:r>
              <a:rPr lang="en-US" sz="6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"</a:t>
            </a:r>
            <a:r>
              <a:rPr lang="en-US" sz="6000" b="1" i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If people like you they'll listen to you but if they trust you, they'll do business with you.</a:t>
            </a:r>
            <a:r>
              <a:rPr lang="en-US" sz="6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"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4470507" y="9473808"/>
            <a:ext cx="8272272" cy="1103227"/>
            <a:chOff x="0" y="0"/>
            <a:chExt cx="2664649" cy="3553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4570" y="9809913"/>
            <a:ext cx="15937149" cy="767121"/>
            <a:chOff x="0" y="0"/>
            <a:chExt cx="7382897" cy="355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470507" y="9473808"/>
            <a:ext cx="8272272" cy="1103227"/>
            <a:chOff x="0" y="0"/>
            <a:chExt cx="2664649" cy="3553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547046" y="741572"/>
            <a:ext cx="11193907" cy="694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5400" b="1" spc="-13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Step One: Trust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371600" y="2327844"/>
            <a:ext cx="7504560" cy="6571486"/>
            <a:chOff x="0" y="-57150"/>
            <a:chExt cx="1912326" cy="8492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2326" cy="792084"/>
            </a:xfrm>
            <a:custGeom>
              <a:avLst/>
              <a:gdLst/>
              <a:ahLst/>
              <a:cxnLst/>
              <a:rect l="l" t="t" r="r" b="b"/>
              <a:pathLst>
                <a:path w="1912326" h="718104">
                  <a:moveTo>
                    <a:pt x="33054" y="0"/>
                  </a:moveTo>
                  <a:lnTo>
                    <a:pt x="1879273" y="0"/>
                  </a:lnTo>
                  <a:cubicBezTo>
                    <a:pt x="1888039" y="0"/>
                    <a:pt x="1896446" y="3482"/>
                    <a:pt x="1902645" y="9681"/>
                  </a:cubicBezTo>
                  <a:cubicBezTo>
                    <a:pt x="1908844" y="15880"/>
                    <a:pt x="1912326" y="24287"/>
                    <a:pt x="1912326" y="33054"/>
                  </a:cubicBezTo>
                  <a:lnTo>
                    <a:pt x="1912326" y="685050"/>
                  </a:lnTo>
                  <a:cubicBezTo>
                    <a:pt x="1912326" y="693817"/>
                    <a:pt x="1908844" y="702224"/>
                    <a:pt x="1902645" y="708423"/>
                  </a:cubicBezTo>
                  <a:cubicBezTo>
                    <a:pt x="1896446" y="714621"/>
                    <a:pt x="1888039" y="718104"/>
                    <a:pt x="1879273" y="718104"/>
                  </a:cubicBezTo>
                  <a:lnTo>
                    <a:pt x="33054" y="718104"/>
                  </a:lnTo>
                  <a:cubicBezTo>
                    <a:pt x="14799" y="718104"/>
                    <a:pt x="0" y="703305"/>
                    <a:pt x="0" y="685050"/>
                  </a:cubicBezTo>
                  <a:lnTo>
                    <a:pt x="0" y="33054"/>
                  </a:lnTo>
                  <a:cubicBezTo>
                    <a:pt x="0" y="24287"/>
                    <a:pt x="3482" y="15880"/>
                    <a:pt x="9681" y="9681"/>
                  </a:cubicBezTo>
                  <a:cubicBezTo>
                    <a:pt x="15880" y="3482"/>
                    <a:pt x="24287" y="0"/>
                    <a:pt x="33054" y="0"/>
                  </a:cubicBezTo>
                  <a:close/>
                </a:path>
              </a:pathLst>
            </a:custGeom>
            <a:solidFill>
              <a:srgbClr val="004879"/>
            </a:solidFill>
            <a:ln w="123825" cap="rnd">
              <a:solidFill>
                <a:srgbClr val="DD1C23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912326" cy="775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480323" y="3352041"/>
            <a:ext cx="5287117" cy="369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529"/>
              </a:lnSpc>
              <a:defRPr/>
            </a:pPr>
            <a:r>
              <a:rPr lang="en-US" sz="3600" b="1" spc="-65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Building Rapport</a:t>
            </a:r>
            <a:endParaRPr kumimoji="0" lang="en-US" sz="3600" b="1" i="0" u="none" strike="noStrike" kern="1200" cap="none" spc="-6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2F149A-A6EC-7BFA-3EC6-EB6DD450E5AB}"/>
              </a:ext>
            </a:extLst>
          </p:cNvPr>
          <p:cNvSpPr txBox="1"/>
          <p:nvPr/>
        </p:nvSpPr>
        <p:spPr>
          <a:xfrm>
            <a:off x="1626298" y="4256006"/>
            <a:ext cx="70212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“Small talk”</a:t>
            </a:r>
          </a:p>
          <a:p>
            <a:endParaRPr lang="en-US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Traffic/commute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Geography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Weather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Holidays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Offers of Hospitality 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06DB62B5-7A5F-58C2-30C6-880EF1D9EF4F}"/>
              </a:ext>
            </a:extLst>
          </p:cNvPr>
          <p:cNvGrpSpPr/>
          <p:nvPr/>
        </p:nvGrpSpPr>
        <p:grpSpPr>
          <a:xfrm>
            <a:off x="10021444" y="2357225"/>
            <a:ext cx="7504560" cy="6542105"/>
            <a:chOff x="0" y="-57150"/>
            <a:chExt cx="1912326" cy="84923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188F8E4-2A72-E657-AFC4-4197F5B88F67}"/>
                </a:ext>
              </a:extLst>
            </p:cNvPr>
            <p:cNvSpPr/>
            <p:nvPr/>
          </p:nvSpPr>
          <p:spPr>
            <a:xfrm>
              <a:off x="0" y="0"/>
              <a:ext cx="1912326" cy="792084"/>
            </a:xfrm>
            <a:custGeom>
              <a:avLst/>
              <a:gdLst/>
              <a:ahLst/>
              <a:cxnLst/>
              <a:rect l="l" t="t" r="r" b="b"/>
              <a:pathLst>
                <a:path w="1912326" h="718104">
                  <a:moveTo>
                    <a:pt x="33054" y="0"/>
                  </a:moveTo>
                  <a:lnTo>
                    <a:pt x="1879273" y="0"/>
                  </a:lnTo>
                  <a:cubicBezTo>
                    <a:pt x="1888039" y="0"/>
                    <a:pt x="1896446" y="3482"/>
                    <a:pt x="1902645" y="9681"/>
                  </a:cubicBezTo>
                  <a:cubicBezTo>
                    <a:pt x="1908844" y="15880"/>
                    <a:pt x="1912326" y="24287"/>
                    <a:pt x="1912326" y="33054"/>
                  </a:cubicBezTo>
                  <a:lnTo>
                    <a:pt x="1912326" y="685050"/>
                  </a:lnTo>
                  <a:cubicBezTo>
                    <a:pt x="1912326" y="693817"/>
                    <a:pt x="1908844" y="702224"/>
                    <a:pt x="1902645" y="708423"/>
                  </a:cubicBezTo>
                  <a:cubicBezTo>
                    <a:pt x="1896446" y="714621"/>
                    <a:pt x="1888039" y="718104"/>
                    <a:pt x="1879273" y="718104"/>
                  </a:cubicBezTo>
                  <a:lnTo>
                    <a:pt x="33054" y="718104"/>
                  </a:lnTo>
                  <a:cubicBezTo>
                    <a:pt x="14799" y="718104"/>
                    <a:pt x="0" y="703305"/>
                    <a:pt x="0" y="685050"/>
                  </a:cubicBezTo>
                  <a:lnTo>
                    <a:pt x="0" y="33054"/>
                  </a:lnTo>
                  <a:cubicBezTo>
                    <a:pt x="0" y="24287"/>
                    <a:pt x="3482" y="15880"/>
                    <a:pt x="9681" y="9681"/>
                  </a:cubicBezTo>
                  <a:cubicBezTo>
                    <a:pt x="15880" y="3482"/>
                    <a:pt x="24287" y="0"/>
                    <a:pt x="33054" y="0"/>
                  </a:cubicBezTo>
                  <a:close/>
                </a:path>
              </a:pathLst>
            </a:custGeom>
            <a:solidFill>
              <a:srgbClr val="004879"/>
            </a:solidFill>
            <a:ln w="123825" cap="rnd">
              <a:solidFill>
                <a:srgbClr val="DD1C23"/>
              </a:solidFill>
              <a:prstDash val="solid"/>
              <a:round/>
            </a:ln>
          </p:spPr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7F9661FC-7EB3-CDD5-4DD5-11D0381AE860}"/>
                </a:ext>
              </a:extLst>
            </p:cNvPr>
            <p:cNvSpPr txBox="1"/>
            <p:nvPr/>
          </p:nvSpPr>
          <p:spPr>
            <a:xfrm>
              <a:off x="0" y="-57150"/>
              <a:ext cx="1912326" cy="775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24">
            <a:extLst>
              <a:ext uri="{FF2B5EF4-FFF2-40B4-BE49-F238E27FC236}">
                <a16:creationId xmlns:a16="http://schemas.microsoft.com/office/drawing/2014/main" id="{12C4E5B4-1B72-F3BE-CC44-92C476593831}"/>
              </a:ext>
            </a:extLst>
          </p:cNvPr>
          <p:cNvSpPr txBox="1"/>
          <p:nvPr/>
        </p:nvSpPr>
        <p:spPr>
          <a:xfrm>
            <a:off x="11252259" y="3352041"/>
            <a:ext cx="5287117" cy="369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529"/>
              </a:lnSpc>
              <a:defRPr/>
            </a:pPr>
            <a:r>
              <a:rPr lang="en-US" sz="3600" b="1" spc="-65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Establishing Credibility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723D97-C6E3-001A-B703-A8FD3BA526CC}"/>
              </a:ext>
            </a:extLst>
          </p:cNvPr>
          <p:cNvSpPr txBox="1"/>
          <p:nvPr/>
        </p:nvSpPr>
        <p:spPr>
          <a:xfrm>
            <a:off x="10276140" y="4256006"/>
            <a:ext cx="702126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Experience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Similar Client Size/Specific Client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Website/Testimonial Page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High Level Meeting or Project</a:t>
            </a:r>
          </a:p>
          <a:p>
            <a:endParaRPr lang="en-US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F1A3F19-F23E-F867-3B52-F469459EB121}"/>
              </a:ext>
            </a:extLst>
          </p:cNvPr>
          <p:cNvSpPr txBox="1"/>
          <p:nvPr/>
        </p:nvSpPr>
        <p:spPr>
          <a:xfrm>
            <a:off x="2493369" y="2170579"/>
            <a:ext cx="5287117" cy="355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Personal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66EF924E-E1EE-12E8-864D-1A1A956A7DD6}"/>
              </a:ext>
            </a:extLst>
          </p:cNvPr>
          <p:cNvSpPr txBox="1"/>
          <p:nvPr/>
        </p:nvSpPr>
        <p:spPr>
          <a:xfrm>
            <a:off x="11143211" y="2167128"/>
            <a:ext cx="5287117" cy="3553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Professional</a:t>
            </a:r>
          </a:p>
        </p:txBody>
      </p:sp>
    </p:spTree>
    <p:extLst>
      <p:ext uri="{BB962C8B-B14F-4D97-AF65-F5344CB8AC3E}">
        <p14:creationId xmlns:p14="http://schemas.microsoft.com/office/powerpoint/2010/main" val="16713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17" grpId="0"/>
      <p:bldP spid="1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4570" y="9809913"/>
            <a:ext cx="15937149" cy="767121"/>
            <a:chOff x="0" y="0"/>
            <a:chExt cx="7382897" cy="355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776628">
            <a:off x="-4144199" y="-5908224"/>
            <a:ext cx="10345798" cy="16351799"/>
            <a:chOff x="0" y="0"/>
            <a:chExt cx="2724819" cy="43066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4819" cy="4306647"/>
            </a:xfrm>
            <a:custGeom>
              <a:avLst/>
              <a:gdLst/>
              <a:ahLst/>
              <a:cxnLst/>
              <a:rect l="l" t="t" r="r" b="b"/>
              <a:pathLst>
                <a:path w="2724819" h="4306647">
                  <a:moveTo>
                    <a:pt x="0" y="0"/>
                  </a:moveTo>
                  <a:lnTo>
                    <a:pt x="2724819" y="0"/>
                  </a:lnTo>
                  <a:lnTo>
                    <a:pt x="2724819" y="4306647"/>
                  </a:lnTo>
                  <a:lnTo>
                    <a:pt x="0" y="4306647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724819" cy="4363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688468">
            <a:off x="-4485243" y="-6216155"/>
            <a:ext cx="8214769" cy="20939512"/>
            <a:chOff x="0" y="0"/>
            <a:chExt cx="2163560" cy="5514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3560" cy="5514933"/>
            </a:xfrm>
            <a:custGeom>
              <a:avLst/>
              <a:gdLst/>
              <a:ahLst/>
              <a:cxnLst/>
              <a:rect l="l" t="t" r="r" b="b"/>
              <a:pathLst>
                <a:path w="2163560" h="5514933">
                  <a:moveTo>
                    <a:pt x="0" y="0"/>
                  </a:moveTo>
                  <a:lnTo>
                    <a:pt x="2163560" y="0"/>
                  </a:lnTo>
                  <a:lnTo>
                    <a:pt x="2163560" y="5514933"/>
                  </a:lnTo>
                  <a:lnTo>
                    <a:pt x="0" y="5514933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163560" cy="5572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3612693">
            <a:off x="5942557" y="-181553"/>
            <a:ext cx="3585645" cy="1193614"/>
            <a:chOff x="0" y="0"/>
            <a:chExt cx="1072680" cy="3570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2680" cy="357081"/>
            </a:xfrm>
            <a:custGeom>
              <a:avLst/>
              <a:gdLst/>
              <a:ahLst/>
              <a:cxnLst/>
              <a:rect l="l" t="t" r="r" b="b"/>
              <a:pathLst>
                <a:path w="1072680" h="357081">
                  <a:moveTo>
                    <a:pt x="869480" y="0"/>
                  </a:moveTo>
                  <a:lnTo>
                    <a:pt x="0" y="0"/>
                  </a:lnTo>
                  <a:lnTo>
                    <a:pt x="203200" y="357081"/>
                  </a:lnTo>
                  <a:lnTo>
                    <a:pt x="1072680" y="357081"/>
                  </a:lnTo>
                  <a:lnTo>
                    <a:pt x="86948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869480" cy="4142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100760" y="1462120"/>
            <a:ext cx="11727533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8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Step Two: </a:t>
            </a:r>
          </a:p>
          <a:p>
            <a:pPr algn="r"/>
            <a:r>
              <a:rPr lang="en-US" sz="8000" b="1" u="sng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Set the Agenda</a:t>
            </a:r>
          </a:p>
          <a:p>
            <a:pPr algn="r"/>
            <a:endParaRPr lang="en-US" sz="6000" b="1" spc="-134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4470507" y="9473808"/>
            <a:ext cx="8272272" cy="1103227"/>
            <a:chOff x="0" y="0"/>
            <a:chExt cx="2664649" cy="3553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237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4570" y="9809913"/>
            <a:ext cx="15937149" cy="767121"/>
            <a:chOff x="0" y="0"/>
            <a:chExt cx="7382897" cy="355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470507" y="9473808"/>
            <a:ext cx="8272272" cy="1103227"/>
            <a:chOff x="0" y="0"/>
            <a:chExt cx="2664649" cy="3553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547046" y="741572"/>
            <a:ext cx="11193907" cy="694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4"/>
              </a:lnSpc>
            </a:pPr>
            <a:r>
              <a:rPr lang="en-US" sz="5400" b="1" spc="-134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Step Two: Set the Agenda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362200" y="2370486"/>
            <a:ext cx="7504560" cy="4754880"/>
            <a:chOff x="0" y="-57150"/>
            <a:chExt cx="1912326" cy="8492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2326" cy="792084"/>
            </a:xfrm>
            <a:custGeom>
              <a:avLst/>
              <a:gdLst/>
              <a:ahLst/>
              <a:cxnLst/>
              <a:rect l="l" t="t" r="r" b="b"/>
              <a:pathLst>
                <a:path w="1912326" h="718104">
                  <a:moveTo>
                    <a:pt x="33054" y="0"/>
                  </a:moveTo>
                  <a:lnTo>
                    <a:pt x="1879273" y="0"/>
                  </a:lnTo>
                  <a:cubicBezTo>
                    <a:pt x="1888039" y="0"/>
                    <a:pt x="1896446" y="3482"/>
                    <a:pt x="1902645" y="9681"/>
                  </a:cubicBezTo>
                  <a:cubicBezTo>
                    <a:pt x="1908844" y="15880"/>
                    <a:pt x="1912326" y="24287"/>
                    <a:pt x="1912326" y="33054"/>
                  </a:cubicBezTo>
                  <a:lnTo>
                    <a:pt x="1912326" y="685050"/>
                  </a:lnTo>
                  <a:cubicBezTo>
                    <a:pt x="1912326" y="693817"/>
                    <a:pt x="1908844" y="702224"/>
                    <a:pt x="1902645" y="708423"/>
                  </a:cubicBezTo>
                  <a:cubicBezTo>
                    <a:pt x="1896446" y="714621"/>
                    <a:pt x="1888039" y="718104"/>
                    <a:pt x="1879273" y="718104"/>
                  </a:cubicBezTo>
                  <a:lnTo>
                    <a:pt x="33054" y="718104"/>
                  </a:lnTo>
                  <a:cubicBezTo>
                    <a:pt x="14799" y="718104"/>
                    <a:pt x="0" y="703305"/>
                    <a:pt x="0" y="685050"/>
                  </a:cubicBezTo>
                  <a:lnTo>
                    <a:pt x="0" y="33054"/>
                  </a:lnTo>
                  <a:cubicBezTo>
                    <a:pt x="0" y="24287"/>
                    <a:pt x="3482" y="15880"/>
                    <a:pt x="9681" y="9681"/>
                  </a:cubicBezTo>
                  <a:cubicBezTo>
                    <a:pt x="15880" y="3482"/>
                    <a:pt x="24287" y="0"/>
                    <a:pt x="33054" y="0"/>
                  </a:cubicBezTo>
                  <a:close/>
                </a:path>
              </a:pathLst>
            </a:custGeom>
            <a:solidFill>
              <a:srgbClr val="004879"/>
            </a:solidFill>
            <a:ln w="123825" cap="rnd">
              <a:solidFill>
                <a:srgbClr val="DD1C23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912326" cy="7752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22F149A-A6EC-7BFA-3EC6-EB6DD450E5AB}"/>
              </a:ext>
            </a:extLst>
          </p:cNvPr>
          <p:cNvSpPr txBox="1"/>
          <p:nvPr/>
        </p:nvSpPr>
        <p:spPr>
          <a:xfrm>
            <a:off x="2603849" y="3622951"/>
            <a:ext cx="702126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9125" indent="-619125">
              <a:spcAft>
                <a:spcPts val="4200"/>
              </a:spcAft>
              <a:buFont typeface="Wingdings" panose="05000000000000000000" pitchFamily="2" charset="2"/>
              <a:buChar char="ü"/>
            </a:pPr>
            <a:r>
              <a:rPr lang="en-US" sz="4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Map out Topics</a:t>
            </a:r>
          </a:p>
          <a:p>
            <a:pPr marL="619125" indent="-619125">
              <a:spcAft>
                <a:spcPts val="4200"/>
              </a:spcAft>
              <a:buFont typeface="Wingdings" panose="05000000000000000000" pitchFamily="2" charset="2"/>
              <a:buChar char="ü"/>
            </a:pPr>
            <a:r>
              <a:rPr lang="en-US" sz="4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Identify When Price Will Be Discussed</a:t>
            </a:r>
          </a:p>
        </p:txBody>
      </p:sp>
      <p:pic>
        <p:nvPicPr>
          <p:cNvPr id="19" name="Graphic 18" descr="Treasure Map with solid fill">
            <a:extLst>
              <a:ext uri="{FF2B5EF4-FFF2-40B4-BE49-F238E27FC236}">
                <a16:creationId xmlns:a16="http://schemas.microsoft.com/office/drawing/2014/main" id="{22B947D1-E583-5C40-34BC-488EEA754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0" y="2529712"/>
            <a:ext cx="475488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5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4570" y="9809913"/>
            <a:ext cx="15937149" cy="767121"/>
            <a:chOff x="0" y="0"/>
            <a:chExt cx="7382897" cy="355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82897" cy="355369"/>
            </a:xfrm>
            <a:custGeom>
              <a:avLst/>
              <a:gdLst/>
              <a:ahLst/>
              <a:cxnLst/>
              <a:rect l="l" t="t" r="r" b="b"/>
              <a:pathLst>
                <a:path w="7382897" h="355369">
                  <a:moveTo>
                    <a:pt x="7179697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7382897" y="355369"/>
                  </a:lnTo>
                  <a:lnTo>
                    <a:pt x="7179697" y="0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7179697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776628">
            <a:off x="-4144199" y="-5908224"/>
            <a:ext cx="10345798" cy="16351799"/>
            <a:chOff x="0" y="0"/>
            <a:chExt cx="2724819" cy="43066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24819" cy="4306647"/>
            </a:xfrm>
            <a:custGeom>
              <a:avLst/>
              <a:gdLst/>
              <a:ahLst/>
              <a:cxnLst/>
              <a:rect l="l" t="t" r="r" b="b"/>
              <a:pathLst>
                <a:path w="2724819" h="4306647">
                  <a:moveTo>
                    <a:pt x="0" y="0"/>
                  </a:moveTo>
                  <a:lnTo>
                    <a:pt x="2724819" y="0"/>
                  </a:lnTo>
                  <a:lnTo>
                    <a:pt x="2724819" y="4306647"/>
                  </a:lnTo>
                  <a:lnTo>
                    <a:pt x="0" y="4306647"/>
                  </a:lnTo>
                  <a:close/>
                </a:path>
              </a:pathLst>
            </a:custGeom>
            <a:solidFill>
              <a:srgbClr val="00487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724819" cy="4363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688468">
            <a:off x="-4485243" y="-6216155"/>
            <a:ext cx="8214769" cy="20939512"/>
            <a:chOff x="0" y="0"/>
            <a:chExt cx="2163560" cy="5514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3560" cy="5514933"/>
            </a:xfrm>
            <a:custGeom>
              <a:avLst/>
              <a:gdLst/>
              <a:ahLst/>
              <a:cxnLst/>
              <a:rect l="l" t="t" r="r" b="b"/>
              <a:pathLst>
                <a:path w="2163560" h="5514933">
                  <a:moveTo>
                    <a:pt x="0" y="0"/>
                  </a:moveTo>
                  <a:lnTo>
                    <a:pt x="2163560" y="0"/>
                  </a:lnTo>
                  <a:lnTo>
                    <a:pt x="2163560" y="5514933"/>
                  </a:lnTo>
                  <a:lnTo>
                    <a:pt x="0" y="5514933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163560" cy="5572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3612693">
            <a:off x="5942557" y="-181553"/>
            <a:ext cx="3585645" cy="1193614"/>
            <a:chOff x="0" y="0"/>
            <a:chExt cx="1072680" cy="3570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2680" cy="357081"/>
            </a:xfrm>
            <a:custGeom>
              <a:avLst/>
              <a:gdLst/>
              <a:ahLst/>
              <a:cxnLst/>
              <a:rect l="l" t="t" r="r" b="b"/>
              <a:pathLst>
                <a:path w="1072680" h="357081">
                  <a:moveTo>
                    <a:pt x="869480" y="0"/>
                  </a:moveTo>
                  <a:lnTo>
                    <a:pt x="0" y="0"/>
                  </a:lnTo>
                  <a:lnTo>
                    <a:pt x="203200" y="357081"/>
                  </a:lnTo>
                  <a:lnTo>
                    <a:pt x="1072680" y="357081"/>
                  </a:lnTo>
                  <a:lnTo>
                    <a:pt x="86948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869480" cy="4142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100760" y="1462120"/>
            <a:ext cx="11727533" cy="5201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79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Step Three: </a:t>
            </a:r>
            <a:endParaRPr lang="en-US" sz="7900" b="1" u="sng" spc="-134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  <a:p>
            <a:pPr algn="r"/>
            <a:r>
              <a:rPr lang="en-US" sz="7900" b="1" u="sng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Ask Probing Questions</a:t>
            </a:r>
          </a:p>
          <a:p>
            <a:pPr algn="r"/>
            <a:endParaRPr lang="en-US" sz="6000" b="1" spc="-134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  <a:p>
            <a:pPr algn="r"/>
            <a:r>
              <a:rPr lang="en-US" sz="6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“</a:t>
            </a:r>
            <a:r>
              <a:rPr lang="en-US" sz="6000" b="1" i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Prescription before diagnosis is malpractice.</a:t>
            </a:r>
            <a:r>
              <a:rPr lang="en-US" sz="6000" b="1" spc="-134" dirty="0">
                <a:solidFill>
                  <a:srgbClr val="00000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"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4470507" y="9473808"/>
            <a:ext cx="8272272" cy="1103227"/>
            <a:chOff x="0" y="0"/>
            <a:chExt cx="2664649" cy="35536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64650" cy="355369"/>
            </a:xfrm>
            <a:custGeom>
              <a:avLst/>
              <a:gdLst/>
              <a:ahLst/>
              <a:cxnLst/>
              <a:rect l="l" t="t" r="r" b="b"/>
              <a:pathLst>
                <a:path w="2664650" h="355369">
                  <a:moveTo>
                    <a:pt x="2461450" y="0"/>
                  </a:moveTo>
                  <a:lnTo>
                    <a:pt x="0" y="0"/>
                  </a:lnTo>
                  <a:lnTo>
                    <a:pt x="203200" y="355369"/>
                  </a:lnTo>
                  <a:lnTo>
                    <a:pt x="2664650" y="355369"/>
                  </a:lnTo>
                  <a:lnTo>
                    <a:pt x="2461450" y="0"/>
                  </a:lnTo>
                  <a:close/>
                </a:path>
              </a:pathLst>
            </a:custGeom>
            <a:solidFill>
              <a:srgbClr val="DD1C2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57150"/>
              <a:ext cx="2461449" cy="4125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669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4762</TotalTime>
  <Words>417</Words>
  <Application>Microsoft Office PowerPoint</Application>
  <PresentationFormat>Custom</PresentationFormat>
  <Paragraphs>116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Poppins Bold</vt:lpstr>
      <vt:lpstr>Wingdings</vt:lpstr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and Green Modern Professional Customer Service Automation Presentation</dc:title>
  <dc:creator>Kenia Jones</dc:creator>
  <cp:lastModifiedBy>Kenia Jones</cp:lastModifiedBy>
  <cp:revision>43</cp:revision>
  <dcterms:created xsi:type="dcterms:W3CDTF">2006-08-16T00:00:00Z</dcterms:created>
  <dcterms:modified xsi:type="dcterms:W3CDTF">2025-06-23T17:19:51Z</dcterms:modified>
  <dc:identifier>DAGjU9MI1nc</dc:identifier>
</cp:coreProperties>
</file>