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SPIN Selling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Author: Neil Rackham</a:t>
            </a:r>
            <a:endParaRPr dirty="0"/>
          </a:p>
          <a:p>
            <a:r>
              <a:rPr dirty="0"/>
              <a:t>Prepared by: </a:t>
            </a:r>
            <a:r>
              <a:rPr lang="en-US" dirty="0"/>
              <a:t>Mark Greene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Takeaways &amp;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SPIN is less about closing, more about opening conversations</a:t>
            </a:r>
          </a:p>
          <a:p>
            <a:r>
              <a:rPr dirty="0"/>
              <a:t>Encourages buyer ownership of the solution</a:t>
            </a:r>
          </a:p>
          <a:p>
            <a:r>
              <a:rPr dirty="0"/>
              <a:t>Widely applied across industries: consulting, tech, finance</a:t>
            </a:r>
          </a:p>
          <a:p>
            <a:r>
              <a:rPr dirty="0"/>
              <a:t>Personal Application: Shift from product pitch → need discovery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SPIN Process Visual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1. Situation → 2. Problem → 3. Implication → 4. Need-Payoff</a:t>
            </a:r>
          </a:p>
          <a:p>
            <a:endParaRPr dirty="0"/>
          </a:p>
          <a:p>
            <a:r>
              <a:rPr dirty="0"/>
              <a:t>Each stage builds deeper insight and creates stronger customer commitment.</a:t>
            </a:r>
            <a:endParaRPr lang="en-US" dirty="0"/>
          </a:p>
          <a:p>
            <a:r>
              <a:rPr lang="en-US" dirty="0"/>
              <a:t>Using </a:t>
            </a:r>
            <a:r>
              <a:rPr lang="en-US" dirty="0" err="1"/>
              <a:t>ChapGBT</a:t>
            </a:r>
            <a:r>
              <a:rPr lang="en-US" dirty="0"/>
              <a:t> to develop SPIN Skills. Not in book – How to implement in your practice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Published in 1988, based on 12 years of research &amp; 35,000 sales calls</a:t>
            </a:r>
          </a:p>
          <a:p>
            <a:r>
              <a:rPr dirty="0"/>
              <a:t>Addresses why traditional closing techniques don’t work in complex sales</a:t>
            </a:r>
          </a:p>
          <a:p>
            <a:r>
              <a:rPr dirty="0"/>
              <a:t>Introduces SPIN as a structured questioning framework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SPIN?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Traditional sales: product-pitch, closing tricks → ineffective in large sales</a:t>
            </a:r>
          </a:p>
          <a:p>
            <a:r>
              <a:rPr dirty="0"/>
              <a:t>Complex sales need trust, insight, and problem-solving</a:t>
            </a:r>
          </a:p>
          <a:p>
            <a:r>
              <a:rPr dirty="0"/>
              <a:t>Success correlates with asking better questions, not giving more information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SPIN Framework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800" dirty="0"/>
              <a:t>S – Situation Questions: Establish context</a:t>
            </a:r>
            <a:endParaRPr lang="en-US" sz="2800" dirty="0"/>
          </a:p>
          <a:p>
            <a:pPr lvl="1"/>
            <a:r>
              <a:rPr lang="en-US" sz="1200" dirty="0"/>
              <a:t>Establish facts about their current 401(k) plan, recordkeeper, etc.  </a:t>
            </a:r>
            <a:endParaRPr sz="1200" dirty="0"/>
          </a:p>
          <a:p>
            <a:r>
              <a:rPr sz="2800" dirty="0"/>
              <a:t>P – Problem Questions: Identify difficulties</a:t>
            </a:r>
            <a:endParaRPr lang="en-US" sz="2800" dirty="0"/>
          </a:p>
          <a:p>
            <a:pPr lvl="1"/>
            <a:r>
              <a:rPr lang="en-US" sz="1200" dirty="0"/>
              <a:t>Uncover dissatisfaction, gaps, frustration, or concerns. What is annoying </a:t>
            </a:r>
            <a:endParaRPr sz="1200" dirty="0"/>
          </a:p>
          <a:p>
            <a:r>
              <a:rPr sz="2800" dirty="0"/>
              <a:t>I – Implication Questions: Explore consequences</a:t>
            </a:r>
            <a:endParaRPr lang="en-US" sz="2800" dirty="0"/>
          </a:p>
          <a:p>
            <a:pPr lvl="1"/>
            <a:r>
              <a:rPr lang="en-US" sz="1200" dirty="0"/>
              <a:t>What are the ripple effects of those problems</a:t>
            </a:r>
            <a:endParaRPr sz="1200" dirty="0"/>
          </a:p>
          <a:p>
            <a:r>
              <a:rPr sz="2800" dirty="0"/>
              <a:t>N – Need-Payoff Questions: Highlight benefits of solving the problem</a:t>
            </a:r>
            <a:endParaRPr lang="en-US" sz="2800" dirty="0"/>
          </a:p>
          <a:p>
            <a:pPr lvl="1"/>
            <a:r>
              <a:rPr lang="en-US" sz="1200" dirty="0"/>
              <a:t>Help articulate the value of solving problems</a:t>
            </a:r>
            <a:endParaRPr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Situation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Gather background facts and context</a:t>
            </a:r>
          </a:p>
          <a:p>
            <a:pPr lvl="1"/>
            <a:r>
              <a:rPr sz="1400" dirty="0"/>
              <a:t>Example:</a:t>
            </a:r>
            <a:r>
              <a:rPr dirty="0"/>
              <a:t> </a:t>
            </a:r>
            <a:r>
              <a:rPr lang="en-US" sz="1200" dirty="0"/>
              <a:t>Plan Design: How is your current plan structured—safe harbor, match formula, vesting, eligibility? ”How long has your current plan design been in place? ” </a:t>
            </a:r>
            <a:r>
              <a:rPr lang="en-US" sz="1200" b="1" dirty="0"/>
              <a:t>Can you get a copy of the plan document before the meeting.</a:t>
            </a:r>
            <a:r>
              <a:rPr lang="en-US" sz="1200" dirty="0"/>
              <a:t> What drove your most recent plan design changes?”</a:t>
            </a:r>
            <a:r>
              <a:rPr lang="en-US" sz="1200" b="1" dirty="0"/>
              <a:t>  </a:t>
            </a:r>
          </a:p>
          <a:p>
            <a:pPr lvl="1"/>
            <a:r>
              <a:rPr lang="en-US" sz="1200" dirty="0"/>
              <a:t>Example: Plan Vendors: Who is your recordkeeper, TPA (if applicable), and advisor today?” “How long have you partnered with your current provider(s)?”“How often do you meet with your advisor/recordkeeper?” “What does your committee rely on your advisor for today?</a:t>
            </a:r>
            <a:endParaRPr sz="1200" dirty="0"/>
          </a:p>
          <a:p>
            <a:r>
              <a:rPr dirty="0"/>
              <a:t>Use sparingly—clients tire of too many factual questions</a:t>
            </a:r>
            <a:endParaRPr lang="en-US" dirty="0"/>
          </a:p>
          <a:p>
            <a:pPr lvl="1"/>
            <a:r>
              <a:rPr lang="en-US" sz="1800" dirty="0"/>
              <a:t>Can you gather 5500, Committee Minutes, 408(b)(2), </a:t>
            </a:r>
            <a:r>
              <a:rPr lang="en-US" sz="1800" dirty="0" err="1"/>
              <a:t>etc</a:t>
            </a:r>
            <a:r>
              <a:rPr lang="en-US" sz="1800" dirty="0"/>
              <a:t> to ask more confirmation questions </a:t>
            </a:r>
          </a:p>
          <a:p>
            <a:pPr lvl="1"/>
            <a:r>
              <a:rPr lang="en-US" sz="1800" dirty="0"/>
              <a:t>Situation questions </a:t>
            </a:r>
            <a:r>
              <a:rPr lang="en-US" sz="1800" b="1" dirty="0"/>
              <a:t>can</a:t>
            </a:r>
            <a:r>
              <a:rPr lang="en-US" sz="1800" dirty="0"/>
              <a:t> have a negative effect on clients. Annoying  </a:t>
            </a:r>
            <a:endParaRPr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Explore issues, challenges, dissatisfactions</a:t>
            </a:r>
          </a:p>
          <a:p>
            <a:r>
              <a:rPr dirty="0"/>
              <a:t>Example: “Are you satisfied with your current results?”</a:t>
            </a:r>
            <a:endParaRPr lang="en-US" dirty="0"/>
          </a:p>
          <a:p>
            <a:pPr lvl="1"/>
            <a:r>
              <a:rPr lang="en-US" sz="1200" dirty="0"/>
              <a:t>Admin/HR Burden, Participant Outcomes, Plan Governance, Service Providers, Fee &amp; Transparency, Compliance &amp; Errors</a:t>
            </a:r>
          </a:p>
          <a:p>
            <a:pPr lvl="1"/>
            <a:r>
              <a:rPr lang="en-US" sz="1200" dirty="0"/>
              <a:t>Example: Have you experienced 5500 issues, audit findings, or late deposits?</a:t>
            </a:r>
          </a:p>
          <a:p>
            <a:pPr lvl="1"/>
            <a:r>
              <a:rPr lang="en-US" sz="1200" dirty="0"/>
              <a:t>Example: When things go wrong, how well does your advisor respond?  </a:t>
            </a:r>
          </a:p>
          <a:p>
            <a:pPr lvl="1"/>
            <a:endParaRPr sz="1200" dirty="0"/>
          </a:p>
          <a:p>
            <a:r>
              <a:rPr dirty="0"/>
              <a:t>Identify pain points that your solution can address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Implication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Explore the consequences of a problem</a:t>
            </a:r>
          </a:p>
          <a:p>
            <a:pPr lvl="1"/>
            <a:r>
              <a:rPr sz="1400" dirty="0"/>
              <a:t>Example: </a:t>
            </a:r>
            <a:r>
              <a:rPr lang="en-US" sz="1400" dirty="0"/>
              <a:t>HR Implications, “How does plan administration pull your team away from more strategic work?”</a:t>
            </a:r>
          </a:p>
          <a:p>
            <a:pPr lvl="1"/>
            <a:r>
              <a:rPr lang="en-US" sz="1400" dirty="0"/>
              <a:t>“How much time and cost might a DOL/IRS correction consume?”</a:t>
            </a:r>
            <a:endParaRPr sz="1400" dirty="0"/>
          </a:p>
          <a:p>
            <a:r>
              <a:rPr dirty="0"/>
              <a:t>Build urgency and demonstrate the cost of inaction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Need-Payoff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Help the client see value in solving the problem</a:t>
            </a:r>
          </a:p>
          <a:p>
            <a:pPr lvl="1"/>
            <a:r>
              <a:rPr lang="en-US" sz="1400" dirty="0"/>
              <a:t>Plan Governance/Fiduciary Protection </a:t>
            </a:r>
            <a:r>
              <a:rPr sz="1400" dirty="0"/>
              <a:t>Example: </a:t>
            </a:r>
            <a:r>
              <a:rPr lang="en-US" sz="1400" dirty="0"/>
              <a:t>“How valuable would it be to transfer certain fiduciary responsibilities to a 3(38) provider?”</a:t>
            </a:r>
          </a:p>
          <a:p>
            <a:pPr lvl="1"/>
            <a:r>
              <a:rPr lang="en-US" sz="1400" dirty="0"/>
              <a:t>Service Provider Example: “Would it give your leadership more peace of mind knowing the IPS and minutes are always documented?”</a:t>
            </a:r>
            <a:endParaRPr sz="1400" dirty="0"/>
          </a:p>
          <a:p>
            <a:r>
              <a:rPr dirty="0"/>
              <a:t>Encourage customer to articulate benefits in their own words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Keys to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Ask insightful questions, listen actively, tailor solutions</a:t>
            </a:r>
          </a:p>
          <a:p>
            <a:r>
              <a:rPr dirty="0"/>
              <a:t>Focus on customer’s needs, not product features</a:t>
            </a:r>
          </a:p>
          <a:p>
            <a:r>
              <a:rPr dirty="0"/>
              <a:t>Build value before presenting solutions</a:t>
            </a:r>
            <a:endParaRPr lang="en-US" dirty="0"/>
          </a:p>
          <a:p>
            <a:pPr lvl="1"/>
            <a:r>
              <a:rPr lang="en-US" sz="1400" dirty="0"/>
              <a:t>How does your solution offer value to their problem</a:t>
            </a:r>
            <a:endParaRPr sz="1400" dirty="0"/>
          </a:p>
          <a:p>
            <a:r>
              <a:rPr dirty="0"/>
              <a:t>Consultative, not pushy or manipulative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634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SPIN Selling</vt:lpstr>
      <vt:lpstr>Introduction</vt:lpstr>
      <vt:lpstr>Why SPIN?</vt:lpstr>
      <vt:lpstr>SPIN Framework Overview</vt:lpstr>
      <vt:lpstr>Situation Questions</vt:lpstr>
      <vt:lpstr>Problem Questions</vt:lpstr>
      <vt:lpstr>Implication Questions</vt:lpstr>
      <vt:lpstr>Need-Payoff Questions</vt:lpstr>
      <vt:lpstr>Keys to Success</vt:lpstr>
      <vt:lpstr>Takeaways &amp; Applications</vt:lpstr>
      <vt:lpstr>SPIN Process Visual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Mark Greene</dc:creator>
  <cp:keywords/>
  <dc:description>generated using python-pptx</dc:description>
  <cp:lastModifiedBy>Mark Greene</cp:lastModifiedBy>
  <cp:revision>8</cp:revision>
  <dcterms:created xsi:type="dcterms:W3CDTF">2013-01-27T09:14:16Z</dcterms:created>
  <dcterms:modified xsi:type="dcterms:W3CDTF">2025-11-24T19:11:54Z</dcterms:modified>
  <cp:category/>
</cp:coreProperties>
</file>